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6" r:id="rId3"/>
    <p:sldId id="301" r:id="rId4"/>
    <p:sldId id="296" r:id="rId5"/>
    <p:sldId id="302" r:id="rId6"/>
    <p:sldId id="327" r:id="rId7"/>
    <p:sldId id="257" r:id="rId8"/>
    <p:sldId id="297" r:id="rId9"/>
    <p:sldId id="300" r:id="rId10"/>
    <p:sldId id="308" r:id="rId11"/>
    <p:sldId id="328" r:id="rId12"/>
    <p:sldId id="329" r:id="rId13"/>
    <p:sldId id="306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3" r:id="rId24"/>
    <p:sldId id="325" r:id="rId25"/>
    <p:sldId id="307" r:id="rId26"/>
    <p:sldId id="310" r:id="rId27"/>
    <p:sldId id="311" r:id="rId28"/>
    <p:sldId id="305" r:id="rId29"/>
    <p:sldId id="31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B73AC-340A-744D-BCBF-9C3AEE2C1377}" type="datetimeFigureOut">
              <a:rPr lang="en-US" smtClean="0"/>
              <a:t>8/23/12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31C1C-9596-B04F-9D4F-C2A7933A09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710FB-3080-6045-ABAB-BE7C407C6C38}" type="datetimeFigureOut">
              <a:rPr lang="en-US" smtClean="0"/>
              <a:pPr/>
              <a:t>8/23/12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F8201-9BB3-074A-AA1F-450AEBE5F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2F-58BB-524B-917C-5DCC10E2AD29}" type="datetime1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B256-B7CD-9543-A30C-253D5F16B35E}" type="datetime1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7777-0C4B-254A-A55C-34D5BDACDE3C}" type="datetime1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75732-F128-9146-AE79-93BA5D802E59}" type="datetime1">
              <a:rPr lang="en-US" smtClean="0"/>
              <a:t>8/23/12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C8E4D-4B92-F748-BF78-7E5D6A25D9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136-40CA-9C41-9DFD-C59A245CE20A}" type="datetime1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14EE-D58C-2C40-A92D-734421D374D9}" type="datetime1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A96F-3A91-0E43-AFAC-BD56B14BDF0B}" type="datetime1">
              <a:rPr lang="en-US" smtClean="0"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70B-C690-6144-ADEF-9B41DA455C65}" type="datetime1">
              <a:rPr lang="en-US" smtClean="0"/>
              <a:t>8/23/12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4C26-CAE2-214E-BA6C-3D5E3F3B3787}" type="datetime1">
              <a:rPr lang="en-US" smtClean="0"/>
              <a:t>8/23/12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99A-1FD9-A14E-A6B1-AD85B453E3D5}" type="datetime1">
              <a:rPr lang="en-US" smtClean="0"/>
              <a:t>8/23/12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4FAC-89D5-BE4B-99D4-F616034D8ABF}" type="datetime1">
              <a:rPr lang="en-US" smtClean="0"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443CA03-6FAB-674B-9F4E-2C83D8DA189A}" type="datetime1">
              <a:rPr lang="en-US" smtClean="0"/>
              <a:t>8/23/12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0A15855-F74E-5441-BCBF-CF5515F34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A263326D-0220-3D49-A915-5AA793234A24}" type="datetime1">
              <a:rPr lang="en-US" smtClean="0"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00A15855-F74E-5441-BCBF-CF5515F34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video" Target="file://localhost/Users/victoriakaspi/Documents/TALKS_CONFERENCES/Amsterdam_magnetar/nustar__mast_extension_20120316.mov" TargetMode="External"/><Relationship Id="rId2" Type="http://schemas.openxmlformats.org/officeDocument/2006/relationships/video" Target="file://localhost/Users/victoriakaspi/Documents/TALKS_CONFERENCES/Amsterdam_magnetar/nustar-pegasus.m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505" y="3165215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NuSTAR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focussing</a:t>
            </a:r>
            <a:r>
              <a:rPr lang="en-US" dirty="0" smtClean="0"/>
              <a:t> hard</a:t>
            </a:r>
            <a:br>
              <a:rPr lang="en-US" dirty="0" smtClean="0"/>
            </a:br>
            <a:r>
              <a:rPr lang="en-US" dirty="0" smtClean="0"/>
              <a:t>X-ray Telescope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87183" y="1623975"/>
            <a:ext cx="8077200" cy="1499616"/>
          </a:xfrm>
        </p:spPr>
        <p:txBody>
          <a:bodyPr/>
          <a:lstStyle/>
          <a:p>
            <a:r>
              <a:rPr lang="en-US" dirty="0" smtClean="0"/>
              <a:t>                                         Victoria Kaspi, McGill University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6129" y="79602"/>
            <a:ext cx="3885976" cy="259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9277" y="6453912"/>
            <a:ext cx="550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IAU Symposium 291  Friday Aug 24, 2012   Beijing, China</a:t>
            </a:r>
            <a:endParaRPr lang="en-US" dirty="0"/>
          </a:p>
        </p:txBody>
      </p:sp>
      <p:pic>
        <p:nvPicPr>
          <p:cNvPr id="10" name="Picture 9" descr="mcgill_puls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727" y="5990992"/>
            <a:ext cx="832525" cy="86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67548"/>
          <a:stretch>
            <a:fillRect/>
          </a:stretch>
        </p:blipFill>
        <p:spPr bwMode="auto">
          <a:xfrm>
            <a:off x="5858169" y="79602"/>
            <a:ext cx="277315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NuSTAR</a:t>
            </a:r>
            <a:r>
              <a:rPr lang="en-US" dirty="0" smtClean="0"/>
              <a:t> Calibration </a:t>
            </a:r>
            <a:r>
              <a:rPr lang="en-US" dirty="0" smtClean="0"/>
              <a:t>Results So Far: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97676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Spectral resolution better than requirement</a:t>
            </a:r>
          </a:p>
          <a:p>
            <a:r>
              <a:rPr lang="en-US" dirty="0" smtClean="0"/>
              <a:t>In-orbit mast motion consistent with predictions</a:t>
            </a:r>
          </a:p>
          <a:p>
            <a:r>
              <a:rPr lang="en-US" dirty="0" smtClean="0"/>
              <a:t>Background stable, within pre-launch </a:t>
            </a:r>
            <a:r>
              <a:rPr lang="en-US" dirty="0" smtClean="0"/>
              <a:t>predictions</a:t>
            </a:r>
          </a:p>
          <a:p>
            <a:r>
              <a:rPr lang="en-US" dirty="0" smtClean="0"/>
              <a:t>Low-E (5-20 </a:t>
            </a:r>
            <a:r>
              <a:rPr lang="en-US" dirty="0" err="1" smtClean="0"/>
              <a:t>keV</a:t>
            </a:r>
            <a:r>
              <a:rPr lang="en-US" dirty="0" smtClean="0"/>
              <a:t>) calibration</a:t>
            </a:r>
            <a:r>
              <a:rPr lang="en-US" dirty="0" smtClean="0"/>
              <a:t> </a:t>
            </a:r>
            <a:r>
              <a:rPr lang="en-US" dirty="0" smtClean="0"/>
              <a:t>agrees</a:t>
            </a:r>
            <a:r>
              <a:rPr lang="en-US" dirty="0" smtClean="0"/>
              <a:t> </a:t>
            </a:r>
            <a:r>
              <a:rPr lang="en-US" dirty="0" smtClean="0"/>
              <a:t>with Swift at &lt;3% level</a:t>
            </a:r>
          </a:p>
          <a:p>
            <a:pPr lvl="1"/>
            <a:r>
              <a:rPr lang="en-US" dirty="0" smtClean="0"/>
              <a:t>High-E calibration presently under study but no major surprises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96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NuSTAR</a:t>
            </a:r>
            <a:r>
              <a:rPr lang="en-US" dirty="0" smtClean="0"/>
              <a:t> Science Working 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51369"/>
          <a:ext cx="8229600" cy="5617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254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Working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Chair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Heliophysics+Protostar</a:t>
                      </a:r>
                      <a:r>
                        <a:rPr lang="en-US" sz="1800" dirty="0" smtClean="0"/>
                        <a:t> Flares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David Smith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Galactic Plane Survey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Chuck Hailey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Supernovae, </a:t>
                      </a:r>
                      <a:r>
                        <a:rPr lang="en-US" sz="1800" dirty="0" err="1" smtClean="0"/>
                        <a:t>ToOs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Steve Boggs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Supernova Remnants, </a:t>
                      </a:r>
                      <a:r>
                        <a:rPr lang="en-US" sz="1800" dirty="0" err="1" smtClean="0"/>
                        <a:t>PWNe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Fiona Harrison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Galactic Binaries, </a:t>
                      </a:r>
                      <a:r>
                        <a:rPr lang="en-US" sz="1800" dirty="0" err="1" smtClean="0"/>
                        <a:t>HMXBs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LMXBs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John </a:t>
                      </a:r>
                      <a:r>
                        <a:rPr lang="en-US" sz="1800" dirty="0" err="1" smtClean="0"/>
                        <a:t>Tomsick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Magnetars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Rotation-Powered Pulsars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Vicky Kaspi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Ultraluminous</a:t>
                      </a:r>
                      <a:r>
                        <a:rPr lang="en-US" sz="1800" dirty="0" smtClean="0"/>
                        <a:t> X-ray Sources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Fiona Harrison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Extragalactic Surveys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Daniel Stern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Blazars</a:t>
                      </a:r>
                      <a:r>
                        <a:rPr lang="en-US" dirty="0" smtClean="0"/>
                        <a:t> and Radio Galaxies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Greg </a:t>
                      </a:r>
                      <a:r>
                        <a:rPr lang="en-US" dirty="0" err="1" smtClean="0"/>
                        <a:t>Madejski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AGN 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Giorgio Matt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Obscured AGN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Daniel Stern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Galaxy Clusters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Allan </a:t>
                      </a:r>
                      <a:r>
                        <a:rPr lang="en-US" dirty="0" err="1" smtClean="0"/>
                        <a:t>Hornstrup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Silvano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Molendi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Starburst</a:t>
                      </a:r>
                      <a:r>
                        <a:rPr lang="en-US" baseline="0" dirty="0" smtClean="0"/>
                        <a:t> &amp; Local Group Galaxies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 </a:t>
                      </a:r>
                      <a:r>
                        <a:rPr lang="en-US" dirty="0" err="1" smtClean="0"/>
                        <a:t>Hornschemeier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Calibration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Fiona Harrison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96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NuSTAR</a:t>
            </a:r>
            <a:r>
              <a:rPr lang="en-US" dirty="0" smtClean="0"/>
              <a:t> Science Working 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51369"/>
          <a:ext cx="8229600" cy="5617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254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Working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Chair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Heliophysics+Protostar</a:t>
                      </a:r>
                      <a:r>
                        <a:rPr lang="en-US" sz="1800" dirty="0" smtClean="0"/>
                        <a:t> Flares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David Smith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Galactic Plane Survey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Chuck Hailey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Supernovae, </a:t>
                      </a:r>
                      <a:r>
                        <a:rPr lang="en-US" sz="1800" dirty="0" err="1" smtClean="0"/>
                        <a:t>ToOs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Steve Boggs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Supernova Remnants, </a:t>
                      </a:r>
                      <a:r>
                        <a:rPr lang="en-US" sz="1800" dirty="0" err="1" smtClean="0"/>
                        <a:t>PWNe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Fiona Harrison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Galactic Binaries, </a:t>
                      </a:r>
                      <a:r>
                        <a:rPr lang="en-US" sz="1800" dirty="0" err="1" smtClean="0"/>
                        <a:t>HMXBs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LMXBs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John </a:t>
                      </a:r>
                      <a:r>
                        <a:rPr lang="en-US" sz="1800" dirty="0" err="1" smtClean="0"/>
                        <a:t>Tomsick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Magnetars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Rotation-Powered Pulsars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Vicky Kaspi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Ultraluminous</a:t>
                      </a:r>
                      <a:r>
                        <a:rPr lang="en-US" sz="1800" dirty="0" smtClean="0"/>
                        <a:t> X-ray Sources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Fiona Harrison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Extragalactic Surveys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Daniel Stern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Blazars</a:t>
                      </a:r>
                      <a:r>
                        <a:rPr lang="en-US" dirty="0" smtClean="0"/>
                        <a:t> and Radio Galaxies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Greg </a:t>
                      </a:r>
                      <a:r>
                        <a:rPr lang="en-US" dirty="0" err="1" smtClean="0"/>
                        <a:t>Madejski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AGN 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Giorgio Matt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Obscured AGN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Daniel Stern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Galaxy Clusters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Allan </a:t>
                      </a:r>
                      <a:r>
                        <a:rPr lang="en-US" dirty="0" err="1" smtClean="0"/>
                        <a:t>Hornstrup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Silvano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Molendi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Starburst</a:t>
                      </a:r>
                      <a:r>
                        <a:rPr lang="en-US" baseline="0" dirty="0" smtClean="0"/>
                        <a:t> &amp; Local Group Galaxies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 </a:t>
                      </a:r>
                      <a:r>
                        <a:rPr lang="en-US" dirty="0" err="1" smtClean="0"/>
                        <a:t>Hornschemeier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Calibration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Fiona Harrison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NuSTAR</a:t>
            </a:r>
            <a:r>
              <a:rPr lang="en-US" dirty="0" smtClean="0"/>
              <a:t> </a:t>
            </a:r>
            <a:r>
              <a:rPr lang="en-US" dirty="0" err="1" smtClean="0"/>
              <a:t>Magnetar</a:t>
            </a:r>
            <a:r>
              <a:rPr lang="en-US" dirty="0" smtClean="0"/>
              <a:t>/Rotation-Powered Pulsars Observing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775191"/>
            <a:ext cx="8459779" cy="4625609"/>
          </a:xfrm>
        </p:spPr>
        <p:txBody>
          <a:bodyPr/>
          <a:lstStyle/>
          <a:p>
            <a:r>
              <a:rPr lang="en-US" dirty="0" err="1" smtClean="0"/>
              <a:t>Magnetar</a:t>
            </a:r>
            <a:r>
              <a:rPr lang="en-US" dirty="0" smtClean="0"/>
              <a:t>/RPP WG: 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Chair: VMK; Members: H</a:t>
            </a:r>
            <a:r>
              <a:rPr lang="en-US" sz="2000" dirty="0" smtClean="0"/>
              <a:t>. An (McGill), E. </a:t>
            </a:r>
            <a:r>
              <a:rPr lang="en-US" sz="2000" dirty="0" err="1" smtClean="0"/>
              <a:t>Bellm</a:t>
            </a:r>
            <a:r>
              <a:rPr lang="en-US" sz="2000" dirty="0" smtClean="0"/>
              <a:t> (Caltech), D. </a:t>
            </a:r>
            <a:r>
              <a:rPr lang="en-US" sz="2000" dirty="0" err="1" smtClean="0"/>
              <a:t>Chakarabarty</a:t>
            </a:r>
            <a:r>
              <a:rPr lang="en-US" sz="2000" dirty="0" smtClean="0"/>
              <a:t> (MIT), F. </a:t>
            </a:r>
            <a:r>
              <a:rPr lang="en-US" sz="2000" dirty="0" err="1" smtClean="0"/>
              <a:t>Dufour</a:t>
            </a:r>
            <a:r>
              <a:rPr lang="en-US" sz="2000" dirty="0" smtClean="0"/>
              <a:t> (McGill), E. </a:t>
            </a:r>
            <a:r>
              <a:rPr lang="en-US" sz="2000" dirty="0" err="1" smtClean="0"/>
              <a:t>Gotthelf</a:t>
            </a:r>
            <a:r>
              <a:rPr lang="en-US" sz="2000" dirty="0" smtClean="0"/>
              <a:t> (Columbia), T. </a:t>
            </a:r>
            <a:r>
              <a:rPr lang="en-US" sz="2000" dirty="0" err="1" smtClean="0"/>
              <a:t>Kitaguchi</a:t>
            </a:r>
            <a:r>
              <a:rPr lang="en-US" sz="2000" dirty="0" smtClean="0"/>
              <a:t> (Caltech), C. </a:t>
            </a:r>
            <a:r>
              <a:rPr lang="en-US" sz="2000" dirty="0" err="1" smtClean="0"/>
              <a:t>Kouveliotou</a:t>
            </a:r>
            <a:r>
              <a:rPr lang="en-US" sz="2000" dirty="0" smtClean="0"/>
              <a:t> (NASA/MSFC), K. Mori (Columbia), M. </a:t>
            </a:r>
            <a:r>
              <a:rPr lang="en-US" sz="2000" dirty="0" err="1" smtClean="0"/>
              <a:t>Pivovaroff</a:t>
            </a:r>
            <a:r>
              <a:rPr lang="en-US" sz="2000" dirty="0" smtClean="0"/>
              <a:t> (LLNL), J. Vogel (LLNL), Collaborator A. </a:t>
            </a:r>
            <a:r>
              <a:rPr lang="en-US" sz="2000" dirty="0" err="1" smtClean="0"/>
              <a:t>Beloborodov</a:t>
            </a:r>
            <a:r>
              <a:rPr lang="en-US" sz="2000" dirty="0" smtClean="0"/>
              <a:t> (Columbia)</a:t>
            </a:r>
            <a:endParaRPr lang="en-US" sz="2400" dirty="0" smtClean="0"/>
          </a:p>
          <a:p>
            <a:r>
              <a:rPr lang="en-US" dirty="0" smtClean="0"/>
              <a:t>1.2 Ms allocation for WG over 2-yr baseline 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 Targets: 1.2 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Magnetar</a:t>
            </a:r>
            <a:r>
              <a:rPr lang="en-US" dirty="0" smtClean="0"/>
              <a:t> Target-of-Opportunity, 150 </a:t>
            </a:r>
            <a:r>
              <a:rPr lang="en-US" dirty="0" err="1" smtClean="0"/>
              <a:t>ks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Magnetar</a:t>
            </a:r>
            <a:r>
              <a:rPr lang="en-US" dirty="0" smtClean="0"/>
              <a:t> 1E 2259+586, 170 </a:t>
            </a:r>
            <a:r>
              <a:rPr lang="en-US" dirty="0" err="1" smtClean="0"/>
              <a:t>ks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Magnetar</a:t>
            </a:r>
            <a:r>
              <a:rPr lang="en-US" dirty="0" smtClean="0"/>
              <a:t> 1E 1048-5937, 400 </a:t>
            </a:r>
            <a:r>
              <a:rPr lang="en-US" dirty="0" err="1" smtClean="0"/>
              <a:t>ks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AE </a:t>
            </a:r>
            <a:r>
              <a:rPr lang="en-US" dirty="0" err="1" smtClean="0"/>
              <a:t>Aquarii</a:t>
            </a:r>
            <a:r>
              <a:rPr lang="en-US" dirty="0" smtClean="0"/>
              <a:t>, 80 </a:t>
            </a:r>
            <a:r>
              <a:rPr lang="en-US" dirty="0" err="1" smtClean="0"/>
              <a:t>ks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Rotation-Powered Pulsar </a:t>
            </a:r>
            <a:r>
              <a:rPr lang="en-US" dirty="0" err="1" smtClean="0"/>
              <a:t>Geminga</a:t>
            </a:r>
            <a:r>
              <a:rPr lang="en-US" dirty="0" smtClean="0"/>
              <a:t>, 260 </a:t>
            </a:r>
            <a:r>
              <a:rPr lang="en-US" dirty="0" err="1" smtClean="0"/>
              <a:t>ks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Binary RPP PSR J1023+0038, 100ks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Magnetar</a:t>
            </a:r>
            <a:r>
              <a:rPr lang="en-US" dirty="0" smtClean="0"/>
              <a:t> 1E 1841-045, 45 </a:t>
            </a:r>
            <a:r>
              <a:rPr lang="en-US" dirty="0" err="1" smtClean="0"/>
              <a:t>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2982" y="1535360"/>
            <a:ext cx="4847669" cy="48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35681" y="6349362"/>
            <a:ext cx="2398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Kuiper</a:t>
            </a:r>
            <a:r>
              <a:rPr lang="en-US" sz="2400" dirty="0" smtClean="0"/>
              <a:t> et al. 2006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Magnetars</a:t>
            </a:r>
            <a:r>
              <a:rPr lang="en-US" dirty="0" smtClean="0"/>
              <a:t>’ Surprising Hard X-ray Turnover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are hardest</a:t>
            </a:r>
            <a:br>
              <a:rPr lang="en-US" dirty="0" smtClean="0"/>
            </a:br>
            <a:r>
              <a:rPr lang="en-US" dirty="0" smtClean="0"/>
              <a:t>known sources</a:t>
            </a:r>
            <a:br>
              <a:rPr lang="en-US" dirty="0" smtClean="0"/>
            </a:br>
            <a:r>
              <a:rPr lang="en-US" dirty="0" smtClean="0"/>
              <a:t>above 10 </a:t>
            </a:r>
            <a:r>
              <a:rPr lang="en-US" dirty="0" err="1" smtClean="0"/>
              <a:t>keV</a:t>
            </a:r>
            <a:r>
              <a:rPr lang="en-US" dirty="0" smtClean="0"/>
              <a:t>!</a:t>
            </a:r>
          </a:p>
          <a:p>
            <a:r>
              <a:rPr lang="en-US" dirty="0" smtClean="0"/>
              <a:t>Some have more</a:t>
            </a:r>
            <a:br>
              <a:rPr lang="en-US" dirty="0" smtClean="0"/>
            </a:br>
            <a:r>
              <a:rPr lang="en-US" dirty="0" smtClean="0"/>
              <a:t>energy output in</a:t>
            </a:r>
            <a:br>
              <a:rPr lang="en-US" dirty="0" smtClean="0"/>
            </a:br>
            <a:r>
              <a:rPr lang="en-US" dirty="0" smtClean="0"/>
              <a:t>hard X-rays than in</a:t>
            </a:r>
            <a:br>
              <a:rPr lang="en-US" dirty="0" smtClean="0"/>
            </a:br>
            <a:r>
              <a:rPr lang="en-US" dirty="0" smtClean="0"/>
              <a:t>soft!</a:t>
            </a:r>
          </a:p>
          <a:p>
            <a:r>
              <a:rPr lang="en-US" dirty="0" smtClean="0"/>
              <a:t>Unpredicted, not</a:t>
            </a:r>
            <a:br>
              <a:rPr lang="en-US" dirty="0" smtClean="0"/>
            </a:br>
            <a:r>
              <a:rPr lang="en-US" dirty="0" smtClean="0"/>
              <a:t>understood</a:t>
            </a:r>
          </a:p>
          <a:p>
            <a:r>
              <a:rPr lang="en-US" dirty="0" err="1" smtClean="0"/>
              <a:t>Beloborodov</a:t>
            </a:r>
            <a:r>
              <a:rPr lang="en-US" dirty="0" smtClean="0"/>
              <a:t> (2012)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6_nusim_magnetars_j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"/>
            <a:ext cx="9185163" cy="7168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8218" y="68259"/>
            <a:ext cx="373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F. </a:t>
            </a:r>
            <a:r>
              <a:rPr lang="en-US" sz="2000" dirty="0" err="1" smtClean="0"/>
              <a:t>Dufour</a:t>
            </a:r>
            <a:r>
              <a:rPr lang="en-US" sz="2000" dirty="0" smtClean="0"/>
              <a:t> (McGill), J. Vogel (LLNL)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8480" y="-134293"/>
            <a:ext cx="8229600" cy="1143001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1E 2259+586: 170 </a:t>
            </a:r>
            <a:r>
              <a:rPr lang="en-US" dirty="0" err="1" smtClean="0">
                <a:solidFill>
                  <a:schemeClr val="accent6"/>
                </a:solidFill>
              </a:rPr>
              <a:t>ks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89608"/>
            <a:ext cx="8229600" cy="452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Previously hard X-ray detected but in pulsed emission only</a:t>
            </a:r>
          </a:p>
          <a:p>
            <a:r>
              <a:rPr lang="en-US" sz="2400" dirty="0" smtClean="0"/>
              <a:t>Key data point in putative correlation between spectral turnover and spin-down rate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071" y="2252997"/>
            <a:ext cx="8450707" cy="413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45418" y="6401868"/>
            <a:ext cx="4930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Kaspi &amp; </a:t>
            </a:r>
            <a:r>
              <a:rPr lang="en-US" sz="2000" dirty="0" err="1" smtClean="0"/>
              <a:t>Boydstun</a:t>
            </a:r>
            <a:r>
              <a:rPr lang="en-US" sz="2000" dirty="0" smtClean="0"/>
              <a:t> </a:t>
            </a:r>
            <a:r>
              <a:rPr lang="en-US" sz="2000" dirty="0" smtClean="0"/>
              <a:t>2010; </a:t>
            </a:r>
            <a:r>
              <a:rPr lang="en-US" sz="2000" dirty="0" err="1" smtClean="0"/>
              <a:t>Enoto</a:t>
            </a:r>
            <a:r>
              <a:rPr lang="en-US" sz="2000" dirty="0" smtClean="0"/>
              <a:t> et al. 2010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 Targets: 1.2 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1664"/>
            <a:ext cx="8229600" cy="46256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Magnetar</a:t>
            </a:r>
            <a:r>
              <a:rPr lang="en-US" dirty="0" smtClean="0"/>
              <a:t> Target-of-Opportunity, 150 </a:t>
            </a:r>
            <a:r>
              <a:rPr lang="en-US" dirty="0" err="1" smtClean="0"/>
              <a:t>ks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Magnetar</a:t>
            </a:r>
            <a:r>
              <a:rPr lang="en-US" dirty="0" smtClean="0"/>
              <a:t> 1E 2259+586, 170 </a:t>
            </a:r>
            <a:r>
              <a:rPr lang="en-US" dirty="0" err="1" smtClean="0"/>
              <a:t>ks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Magnetar</a:t>
            </a:r>
            <a:r>
              <a:rPr lang="en-US" dirty="0" smtClean="0"/>
              <a:t> 1E 1048-5937, 400 </a:t>
            </a:r>
            <a:r>
              <a:rPr lang="en-US" dirty="0" err="1" smtClean="0"/>
              <a:t>ks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AE </a:t>
            </a:r>
            <a:r>
              <a:rPr lang="en-US" dirty="0" err="1" smtClean="0"/>
              <a:t>Aquarii</a:t>
            </a:r>
            <a:r>
              <a:rPr lang="en-US" dirty="0" smtClean="0"/>
              <a:t>, 80 </a:t>
            </a:r>
            <a:r>
              <a:rPr lang="en-US" dirty="0" err="1" smtClean="0"/>
              <a:t>ks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Rotation-Powered Pulsar </a:t>
            </a:r>
            <a:r>
              <a:rPr lang="en-US" dirty="0" err="1" smtClean="0"/>
              <a:t>Geminga</a:t>
            </a:r>
            <a:r>
              <a:rPr lang="en-US" dirty="0" smtClean="0"/>
              <a:t>, 260 </a:t>
            </a:r>
            <a:r>
              <a:rPr lang="en-US" dirty="0" err="1" smtClean="0"/>
              <a:t>ks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Binary RPP PSR J1023+0038, 100ks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Magnetar</a:t>
            </a:r>
            <a:r>
              <a:rPr lang="en-US" dirty="0" smtClean="0"/>
              <a:t> 1E 1841-045, 45 </a:t>
            </a:r>
            <a:r>
              <a:rPr lang="en-US" dirty="0" err="1" smtClean="0"/>
              <a:t>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2893" y="5415761"/>
            <a:ext cx="53710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64847"/>
                </a:solidFill>
              </a:rPr>
              <a:t>Also likely </a:t>
            </a:r>
            <a:r>
              <a:rPr lang="en-US" sz="2800" b="1" dirty="0" err="1" smtClean="0">
                <a:solidFill>
                  <a:srgbClr val="C64847"/>
                </a:solidFill>
              </a:rPr>
              <a:t>Kes</a:t>
            </a:r>
            <a:r>
              <a:rPr lang="en-US" sz="2800" b="1" dirty="0" smtClean="0">
                <a:solidFill>
                  <a:srgbClr val="C64847"/>
                </a:solidFill>
              </a:rPr>
              <a:t> 75/PSR J1846-0258</a:t>
            </a:r>
            <a:r>
              <a:rPr lang="en-US" sz="2800" b="1" dirty="0" smtClean="0">
                <a:solidFill>
                  <a:srgbClr val="C64847"/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C64847"/>
                </a:solidFill>
              </a:rPr>
              <a:t>(</a:t>
            </a:r>
            <a:r>
              <a:rPr lang="en-US" sz="2800" b="1" dirty="0" smtClean="0">
                <a:solidFill>
                  <a:srgbClr val="C64847"/>
                </a:solidFill>
              </a:rPr>
              <a:t>absolute timing calibration) </a:t>
            </a:r>
            <a:endParaRPr lang="en-US" sz="2800" b="1" dirty="0">
              <a:solidFill>
                <a:srgbClr val="C6484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0205"/>
            <a:ext cx="8229600" cy="1143000"/>
          </a:xfrm>
        </p:spPr>
        <p:txBody>
          <a:bodyPr/>
          <a:lstStyle/>
          <a:p>
            <a:r>
              <a:rPr lang="en-US" dirty="0" smtClean="0"/>
              <a:t>AE </a:t>
            </a:r>
            <a:r>
              <a:rPr lang="en-US" dirty="0" err="1" smtClean="0"/>
              <a:t>Aquarii</a:t>
            </a:r>
            <a:r>
              <a:rPr lang="en-US" dirty="0" smtClean="0"/>
              <a:t>: 80 </a:t>
            </a:r>
            <a:r>
              <a:rPr lang="en-US" dirty="0" err="1" smtClean="0"/>
              <a:t>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Intermediate polar with possible pulsar-like non-thermal X-ray emission as seen by </a:t>
            </a:r>
            <a:r>
              <a:rPr lang="en-US" dirty="0" err="1" smtClean="0"/>
              <a:t>Suzaku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(Terada et al. 2008)</a:t>
            </a:r>
          </a:p>
          <a:p>
            <a:r>
              <a:rPr lang="en-US" dirty="0" smtClean="0"/>
              <a:t>P=33s; possible peak seen in hard X-rays</a:t>
            </a:r>
          </a:p>
          <a:p>
            <a:r>
              <a:rPr lang="en-US" b="1" dirty="0" smtClean="0"/>
              <a:t>Could be accelerating particles in magnetosphere</a:t>
            </a:r>
            <a:r>
              <a:rPr lang="en-US" b="1" dirty="0" smtClean="0"/>
              <a:t> </a:t>
            </a:r>
            <a:r>
              <a:rPr lang="en-US" b="1" dirty="0" smtClean="0"/>
              <a:t>as in</a:t>
            </a:r>
            <a:br>
              <a:rPr lang="en-US" b="1" dirty="0" smtClean="0"/>
            </a:br>
            <a:r>
              <a:rPr lang="en-US" b="1" dirty="0" smtClean="0"/>
              <a:t>radio pulsars?</a:t>
            </a:r>
            <a:endParaRPr lang="en-US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2843" y="23089"/>
            <a:ext cx="2966564" cy="67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Hard X-rays?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2296"/>
            <a:ext cx="8229600" cy="4625609"/>
          </a:xfrm>
        </p:spPr>
        <p:txBody>
          <a:bodyPr/>
          <a:lstStyle/>
          <a:p>
            <a:r>
              <a:rPr lang="en-US" dirty="0" smtClean="0"/>
              <a:t>Relatively unexplored region of spectrum</a:t>
            </a:r>
          </a:p>
          <a:p>
            <a:r>
              <a:rPr lang="en-US" dirty="0" smtClean="0"/>
              <a:t>Unaffected by photoelectric absorption, either in Galaxy or intrinsic</a:t>
            </a:r>
          </a:p>
          <a:p>
            <a:r>
              <a:rPr lang="en-US" dirty="0" smtClean="0"/>
              <a:t>Studies of non-thermal emission above where thermal X-rays ‘contaminate’</a:t>
            </a:r>
          </a:p>
          <a:p>
            <a:r>
              <a:rPr lang="en-US" dirty="0" smtClean="0"/>
              <a:t>Radioactive decay </a:t>
            </a:r>
            <a:r>
              <a:rPr lang="en-US" dirty="0" smtClean="0"/>
              <a:t>lines (e.g. 44Ti)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Geminga</a:t>
            </a:r>
            <a:r>
              <a:rPr lang="en-US" dirty="0" smtClean="0"/>
              <a:t>: 260 </a:t>
            </a:r>
            <a:r>
              <a:rPr lang="en-US" dirty="0" err="1" smtClean="0"/>
              <a:t>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43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Among brightest gamma-ray sources in the sky</a:t>
            </a:r>
          </a:p>
          <a:p>
            <a:r>
              <a:rPr lang="en-US" dirty="0" smtClean="0"/>
              <a:t>Soft X-ray spectrum thermal</a:t>
            </a:r>
          </a:p>
          <a:p>
            <a:r>
              <a:rPr lang="en-US" dirty="0" smtClean="0"/>
              <a:t>How spectrum turns up not well understood; true for many new Fermi pulsars</a:t>
            </a:r>
          </a:p>
          <a:p>
            <a:r>
              <a:rPr lang="en-US" b="1" dirty="0" smtClean="0"/>
              <a:t>“gap” at hard X-rays: </a:t>
            </a:r>
            <a:r>
              <a:rPr lang="en-US" b="1" dirty="0" err="1" smtClean="0"/>
              <a:t>NuSTAR</a:t>
            </a:r>
            <a:r>
              <a:rPr lang="en-US" b="1" dirty="0" smtClean="0"/>
              <a:t> can fill it 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8643" y="2116701"/>
            <a:ext cx="4784688" cy="356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99182" y="2436091"/>
            <a:ext cx="69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47007" y="3175000"/>
            <a:ext cx="135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Gamma Ray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76470" y="6028420"/>
            <a:ext cx="171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Abdo</a:t>
            </a:r>
            <a:r>
              <a:rPr lang="en-US" dirty="0" smtClean="0"/>
              <a:t> et al.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PSR J1023+0038: 100 </a:t>
            </a:r>
            <a:r>
              <a:rPr lang="en-US" dirty="0" err="1" smtClean="0"/>
              <a:t>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38545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1.7 ms radio pulsar in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0.2-day </a:t>
            </a:r>
            <a:r>
              <a:rPr lang="en-US" sz="2400" dirty="0" smtClean="0"/>
              <a:t>orbit </a:t>
            </a:r>
          </a:p>
          <a:p>
            <a:r>
              <a:rPr lang="en-US" sz="2400" dirty="0" smtClean="0"/>
              <a:t>Previous </a:t>
            </a:r>
            <a:r>
              <a:rPr lang="en-US" sz="2400" dirty="0" smtClean="0"/>
              <a:t>had accretion disk</a:t>
            </a:r>
          </a:p>
          <a:p>
            <a:r>
              <a:rPr lang="en-US" sz="2400" dirty="0" err="1" smtClean="0"/>
              <a:t>qLMXB</a:t>
            </a:r>
            <a:r>
              <a:rPr lang="en-US" sz="2400" dirty="0" smtClean="0"/>
              <a:t>/RPP transition </a:t>
            </a:r>
            <a:r>
              <a:rPr lang="en-US" sz="2400" dirty="0" smtClean="0"/>
              <a:t>object – “missing link”</a:t>
            </a:r>
            <a:br>
              <a:rPr lang="en-US" sz="2400" dirty="0" smtClean="0"/>
            </a:br>
            <a:r>
              <a:rPr lang="en-US" sz="2400" dirty="0" smtClean="0"/>
              <a:t>(Archibald et al. 2009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Hard PL X-rays modulated</a:t>
            </a:r>
            <a:br>
              <a:rPr lang="en-US" sz="2400" dirty="0" smtClean="0"/>
            </a:br>
            <a:r>
              <a:rPr lang="en-US" sz="2400" dirty="0" smtClean="0"/>
              <a:t>at orbital period</a:t>
            </a:r>
            <a:endParaRPr lang="en-US" sz="2400" dirty="0" smtClean="0"/>
          </a:p>
          <a:p>
            <a:r>
              <a:rPr lang="en-US" sz="2400" b="1" dirty="0" smtClean="0"/>
              <a:t>Template for understanding</a:t>
            </a:r>
            <a:r>
              <a:rPr lang="en-US" sz="2400" b="1" dirty="0" smtClean="0"/>
              <a:t> emission </a:t>
            </a:r>
            <a:r>
              <a:rPr lang="en-US" sz="2400" b="1" dirty="0" smtClean="0"/>
              <a:t>in </a:t>
            </a:r>
            <a:r>
              <a:rPr lang="en-US" sz="2400" b="1" dirty="0" err="1" smtClean="0"/>
              <a:t>qLMXBs</a:t>
            </a:r>
            <a:r>
              <a:rPr lang="en-US" sz="2400" b="1" dirty="0" smtClean="0"/>
              <a:t>; thought to be from hidden RPP in those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321" y="1695785"/>
            <a:ext cx="5183592" cy="382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18459" y="5830495"/>
            <a:ext cx="2329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Archibald et al. 2010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NuSTAR</a:t>
            </a:r>
            <a:r>
              <a:rPr lang="en-US" dirty="0" smtClean="0"/>
              <a:t> SNR/PWN Observing 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SNR/PWN WG:  Chair F. Harrison</a:t>
            </a:r>
          </a:p>
          <a:p>
            <a:r>
              <a:rPr lang="en-US" dirty="0" smtClean="0"/>
              <a:t>1.5 Ms allocation for WG over 2-yr baseline mission</a:t>
            </a:r>
          </a:p>
          <a:p>
            <a:r>
              <a:rPr lang="en-US" dirty="0" smtClean="0"/>
              <a:t>Pre-approved SN 1987A, </a:t>
            </a:r>
            <a:r>
              <a:rPr lang="en-US" dirty="0" err="1" smtClean="0"/>
              <a:t>Cas</a:t>
            </a:r>
            <a:r>
              <a:rPr lang="en-US" dirty="0" smtClean="0"/>
              <a:t> A, Crab, G21.5-0.9</a:t>
            </a:r>
          </a:p>
          <a:p>
            <a:r>
              <a:rPr lang="en-US" dirty="0" smtClean="0"/>
              <a:t>Probably G1.9+0.3, SN1006 limb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NuSTAR</a:t>
            </a:r>
            <a:r>
              <a:rPr lang="en-US" dirty="0" smtClean="0"/>
              <a:t> Galactic Binaries Observing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Galactic Binaries WG:  Chair J. </a:t>
            </a:r>
            <a:r>
              <a:rPr lang="en-US" dirty="0" err="1" smtClean="0"/>
              <a:t>Tomsick</a:t>
            </a:r>
            <a:r>
              <a:rPr lang="en-US" dirty="0" smtClean="0"/>
              <a:t> (UCB)</a:t>
            </a:r>
          </a:p>
          <a:p>
            <a:r>
              <a:rPr lang="en-US" dirty="0" smtClean="0"/>
              <a:t>0.5 Ms allocation for 2-yr baseline mission</a:t>
            </a:r>
          </a:p>
          <a:p>
            <a:r>
              <a:rPr lang="en-US" dirty="0" smtClean="0"/>
              <a:t>Pre-approved </a:t>
            </a:r>
            <a:r>
              <a:rPr lang="en-US" dirty="0" err="1" smtClean="0"/>
              <a:t>Cen</a:t>
            </a:r>
            <a:r>
              <a:rPr lang="en-US" dirty="0" smtClean="0"/>
              <a:t> X-4, Her X-1, </a:t>
            </a:r>
            <a:r>
              <a:rPr lang="en-US" dirty="0" err="1" smtClean="0"/>
              <a:t>Cyg</a:t>
            </a:r>
            <a:r>
              <a:rPr lang="en-US" dirty="0" smtClean="0"/>
              <a:t> X-1, BH </a:t>
            </a:r>
            <a:r>
              <a:rPr lang="en-US" dirty="0" err="1" smtClean="0"/>
              <a:t>ToO</a:t>
            </a:r>
            <a:endParaRPr lang="en-US" dirty="0" smtClean="0"/>
          </a:p>
          <a:p>
            <a:r>
              <a:rPr lang="en-US" dirty="0" smtClean="0"/>
              <a:t>Vela X-1, 4U 1820-30, V404 </a:t>
            </a:r>
            <a:r>
              <a:rPr lang="en-US" dirty="0" err="1" smtClean="0"/>
              <a:t>Cyg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IGR J16318-4848, IGR J17544-2619,</a:t>
            </a:r>
            <a:br>
              <a:rPr lang="en-US" dirty="0" smtClean="0"/>
            </a:br>
            <a:r>
              <a:rPr lang="en-US" dirty="0" smtClean="0"/>
              <a:t>SAX J1808.4-3658, </a:t>
            </a:r>
            <a:r>
              <a:rPr lang="en-US" b="1" dirty="0" smtClean="0"/>
              <a:t>1FGL J1018.6-5856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NuSTAR</a:t>
            </a:r>
            <a:r>
              <a:rPr lang="en-US" dirty="0" smtClean="0"/>
              <a:t> launched, appears to be in great shape!</a:t>
            </a:r>
          </a:p>
          <a:p>
            <a:r>
              <a:rPr lang="en-US" dirty="0" smtClean="0"/>
              <a:t>Still working on calibration</a:t>
            </a:r>
          </a:p>
          <a:p>
            <a:pPr lvl="1"/>
            <a:r>
              <a:rPr lang="en-US" dirty="0" smtClean="0"/>
              <a:t>Science observations just beginning</a:t>
            </a:r>
          </a:p>
          <a:p>
            <a:r>
              <a:rPr lang="en-US" dirty="0" smtClean="0"/>
              <a:t>Exciting neutron star program planned</a:t>
            </a:r>
          </a:p>
          <a:p>
            <a:pPr lvl="1"/>
            <a:r>
              <a:rPr lang="en-US" dirty="0" err="1" smtClean="0"/>
              <a:t>Magnetars</a:t>
            </a:r>
            <a:r>
              <a:rPr lang="en-US" dirty="0" smtClean="0"/>
              <a:t>, rotation-powered pulsars, binaries,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smtClean="0"/>
              <a:t>more</a:t>
            </a:r>
          </a:p>
          <a:p>
            <a:r>
              <a:rPr lang="en-US" b="1" u="sng" smtClean="0"/>
              <a:t>Stay </a:t>
            </a:r>
            <a:r>
              <a:rPr lang="en-US" b="1" u="sng" dirty="0" smtClean="0"/>
              <a:t>tuned!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In-flight Spectral Resolution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 descr="FPMB_calsrc_86_depthcu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5895" t="7965" r="14772" b="9692"/>
          <a:stretch/>
        </p:blipFill>
        <p:spPr>
          <a:xfrm rot="5400000">
            <a:off x="2450832" y="134200"/>
            <a:ext cx="4048460" cy="6222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0219" y="5569862"/>
            <a:ext cx="7295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High-energy resolution - 1 </a:t>
            </a:r>
            <a:r>
              <a:rPr lang="en-US" sz="1800" dirty="0" err="1" smtClean="0">
                <a:solidFill>
                  <a:srgbClr val="000000"/>
                </a:solidFill>
              </a:rPr>
              <a:t>keV</a:t>
            </a:r>
            <a:r>
              <a:rPr lang="en-US" sz="1800" dirty="0" smtClean="0">
                <a:solidFill>
                  <a:srgbClr val="000000"/>
                </a:solidFill>
              </a:rPr>
              <a:t> FWHM including all science grades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(0.92 </a:t>
            </a:r>
            <a:r>
              <a:rPr lang="en-US" sz="1800" dirty="0" err="1" smtClean="0">
                <a:solidFill>
                  <a:srgbClr val="000000"/>
                </a:solidFill>
              </a:rPr>
              <a:t>keV</a:t>
            </a:r>
            <a:r>
              <a:rPr lang="en-US" sz="1800" dirty="0" smtClean="0">
                <a:solidFill>
                  <a:srgbClr val="000000"/>
                </a:solidFill>
              </a:rPr>
              <a:t> for FPMB, 1.0 </a:t>
            </a:r>
            <a:r>
              <a:rPr lang="en-US" sz="1800" dirty="0" err="1" smtClean="0">
                <a:solidFill>
                  <a:srgbClr val="000000"/>
                </a:solidFill>
              </a:rPr>
              <a:t>keV</a:t>
            </a:r>
            <a:r>
              <a:rPr lang="en-US" sz="1800" dirty="0" smtClean="0">
                <a:solidFill>
                  <a:srgbClr val="000000"/>
                </a:solidFill>
              </a:rPr>
              <a:t> for FPMA – Requirement: &lt; 1.6 </a:t>
            </a:r>
            <a:r>
              <a:rPr lang="en-US" sz="1800" dirty="0" err="1" smtClean="0">
                <a:solidFill>
                  <a:srgbClr val="000000"/>
                </a:solidFill>
              </a:rPr>
              <a:t>keV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Low-energy resolution:  0.4 </a:t>
            </a:r>
            <a:r>
              <a:rPr lang="en-US" dirty="0" err="1" smtClean="0">
                <a:solidFill>
                  <a:srgbClr val="000000"/>
                </a:solidFill>
              </a:rPr>
              <a:t>keV</a:t>
            </a:r>
            <a:r>
              <a:rPr lang="en-US" dirty="0" smtClean="0">
                <a:solidFill>
                  <a:srgbClr val="000000"/>
                </a:solidFill>
              </a:rPr>
              <a:t> FWHM@6 </a:t>
            </a:r>
            <a:r>
              <a:rPr lang="en-US" dirty="0" err="1" smtClean="0">
                <a:solidFill>
                  <a:srgbClr val="000000"/>
                </a:solidFill>
              </a:rPr>
              <a:t>keV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4058" y="5172101"/>
            <a:ext cx="6871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3399"/>
                </a:solidFill>
              </a:rPr>
              <a:t>In-flight radioactive source calibration – </a:t>
            </a:r>
            <a:r>
              <a:rPr lang="en-US" sz="1800" i="1" dirty="0" smtClean="0">
                <a:solidFill>
                  <a:srgbClr val="003399"/>
                </a:solidFill>
              </a:rPr>
              <a:t>FPMB </a:t>
            </a:r>
            <a:r>
              <a:rPr lang="en-US" sz="1800" i="1" dirty="0">
                <a:solidFill>
                  <a:srgbClr val="003399"/>
                </a:solidFill>
              </a:rPr>
              <a:t>at </a:t>
            </a:r>
            <a:r>
              <a:rPr lang="en-US" sz="1800" i="1" dirty="0" smtClean="0">
                <a:solidFill>
                  <a:srgbClr val="003399"/>
                </a:solidFill>
              </a:rPr>
              <a:t>high </a:t>
            </a:r>
            <a:r>
              <a:rPr lang="en-US" sz="1800" i="1" dirty="0">
                <a:solidFill>
                  <a:srgbClr val="003399"/>
                </a:solidFill>
              </a:rPr>
              <a:t>energy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0942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-699516"/>
            <a:ext cx="8013192" cy="16367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Measured Background</a:t>
            </a:r>
            <a:endParaRPr lang="en-US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epth_bkga_day179_v004_Page_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152" t="13890" r="10842" b="15668"/>
          <a:stretch/>
        </p:blipFill>
        <p:spPr>
          <a:xfrm>
            <a:off x="1016631" y="1117096"/>
            <a:ext cx="6490210" cy="4361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6631" y="5595709"/>
            <a:ext cx="666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C6D9F1"/>
                </a:solidFill>
              </a:rPr>
              <a:t>Measured background (black) vs. </a:t>
            </a:r>
            <a:r>
              <a:rPr lang="en-US" sz="1800" i="1" dirty="0" err="1" smtClean="0">
                <a:solidFill>
                  <a:srgbClr val="C6D9F1"/>
                </a:solidFill>
              </a:rPr>
              <a:t>NuSIM</a:t>
            </a:r>
            <a:r>
              <a:rPr lang="en-US" sz="1800" i="1" dirty="0" smtClean="0">
                <a:solidFill>
                  <a:srgbClr val="C6D9F1"/>
                </a:solidFill>
              </a:rPr>
              <a:t> models (worst case </a:t>
            </a:r>
            <a:r>
              <a:rPr lang="en-US" sz="1800" i="1" dirty="0" err="1" smtClean="0">
                <a:solidFill>
                  <a:srgbClr val="C6D9F1"/>
                </a:solidFill>
              </a:rPr>
              <a:t>NuSIM</a:t>
            </a:r>
            <a:r>
              <a:rPr lang="en-US" sz="1800" i="1" dirty="0" smtClean="0">
                <a:solidFill>
                  <a:srgbClr val="C6D9F1"/>
                </a:solidFill>
              </a:rPr>
              <a:t> not shown) for FPMA</a:t>
            </a:r>
            <a:endParaRPr lang="en-US" sz="1800" i="1" dirty="0">
              <a:solidFill>
                <a:srgbClr val="C6D9F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619456" y="2869056"/>
            <a:ext cx="23813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885252" y="3123552"/>
            <a:ext cx="45994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400551" y="3729561"/>
            <a:ext cx="28022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660592" y="2494849"/>
            <a:ext cx="1791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L4 FPE requirement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604653" y="2658569"/>
            <a:ext cx="23813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3487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-808756"/>
            <a:ext cx="8013192" cy="16367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Comparison to Swift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351CE-0B4B-4E00-889F-D82E2D7A920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 descr="3C273_midrange_swiftmode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069" t="16536" r="10075" b="13683"/>
          <a:stretch/>
        </p:blipFill>
        <p:spPr>
          <a:xfrm>
            <a:off x="2086492" y="937260"/>
            <a:ext cx="5276245" cy="35627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416" y="5001040"/>
            <a:ext cx="78356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Swift 5-10 </a:t>
            </a:r>
            <a:r>
              <a:rPr lang="en-US" sz="1800" dirty="0" err="1" smtClean="0">
                <a:solidFill>
                  <a:schemeClr val="bg1"/>
                </a:solidFill>
              </a:rPr>
              <a:t>keV</a:t>
            </a:r>
            <a:r>
              <a:rPr lang="en-US" sz="1800" dirty="0" smtClean="0">
                <a:solidFill>
                  <a:schemeClr val="bg1"/>
                </a:solidFill>
              </a:rPr>
              <a:t> measured flux:        </a:t>
            </a:r>
            <a:r>
              <a:rPr lang="da-DK" sz="1800" dirty="0" smtClean="0">
                <a:solidFill>
                  <a:schemeClr val="bg1"/>
                </a:solidFill>
              </a:rPr>
              <a:t>4.28  e</a:t>
            </a:r>
            <a:r>
              <a:rPr lang="da-DK" sz="1800" baseline="30000" dirty="0">
                <a:solidFill>
                  <a:schemeClr val="bg1"/>
                </a:solidFill>
              </a:rPr>
              <a:t>-11 </a:t>
            </a:r>
            <a:r>
              <a:rPr lang="da-DK" sz="1800" dirty="0" smtClean="0">
                <a:solidFill>
                  <a:schemeClr val="bg1"/>
                </a:solidFill>
              </a:rPr>
              <a:t>ergs/ s/cm</a:t>
            </a:r>
            <a:r>
              <a:rPr lang="da-DK" sz="1800" baseline="30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da-DK" sz="1800" baseline="30000" dirty="0">
                <a:solidFill>
                  <a:schemeClr val="bg1"/>
                </a:solidFill>
              </a:rPr>
              <a:t>	</a:t>
            </a:r>
            <a:r>
              <a:rPr lang="da-DK" sz="1800" baseline="30000" dirty="0" smtClean="0">
                <a:solidFill>
                  <a:schemeClr val="bg1"/>
                </a:solidFill>
              </a:rPr>
              <a:t>						</a:t>
            </a:r>
            <a:r>
              <a:rPr lang="en-US" sz="1600" dirty="0" smtClean="0">
                <a:solidFill>
                  <a:schemeClr val="bg1"/>
                </a:solidFill>
              </a:rPr>
              <a:t>4.108e</a:t>
            </a:r>
            <a:r>
              <a:rPr lang="en-US" sz="1600" dirty="0">
                <a:solidFill>
                  <a:schemeClr val="bg1"/>
                </a:solidFill>
              </a:rPr>
              <a:t>-11 - 4.517e-11)  (</a:t>
            </a:r>
            <a:r>
              <a:rPr lang="en-US" sz="1600" dirty="0" smtClean="0">
                <a:solidFill>
                  <a:schemeClr val="bg1"/>
                </a:solidFill>
              </a:rPr>
              <a:t>95% confidence)</a:t>
            </a:r>
            <a:endParaRPr lang="da-DK" sz="1800" baseline="30000" dirty="0" smtClean="0">
              <a:solidFill>
                <a:schemeClr val="bg1"/>
              </a:solidFill>
            </a:endParaRPr>
          </a:p>
          <a:p>
            <a:r>
              <a:rPr lang="da-DK" sz="1800" dirty="0" err="1" smtClean="0">
                <a:solidFill>
                  <a:schemeClr val="bg1"/>
                </a:solidFill>
              </a:rPr>
              <a:t>NuSTAR</a:t>
            </a:r>
            <a:r>
              <a:rPr lang="da-DK" sz="1800" dirty="0" smtClean="0">
                <a:solidFill>
                  <a:schemeClr val="bg1"/>
                </a:solidFill>
              </a:rPr>
              <a:t> 5-10 </a:t>
            </a:r>
            <a:r>
              <a:rPr lang="da-DK" sz="1800" dirty="0" err="1" smtClean="0">
                <a:solidFill>
                  <a:schemeClr val="bg1"/>
                </a:solidFill>
              </a:rPr>
              <a:t>keV</a:t>
            </a:r>
            <a:r>
              <a:rPr lang="da-DK" sz="1800" dirty="0" smtClean="0">
                <a:solidFill>
                  <a:schemeClr val="bg1"/>
                </a:solidFill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</a:rPr>
              <a:t>measured</a:t>
            </a:r>
            <a:r>
              <a:rPr lang="da-DK" sz="1800" dirty="0" smtClean="0">
                <a:solidFill>
                  <a:schemeClr val="bg1"/>
                </a:solidFill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</a:rPr>
              <a:t>flux</a:t>
            </a:r>
            <a:r>
              <a:rPr lang="da-DK" sz="1800" dirty="0" smtClean="0">
                <a:solidFill>
                  <a:schemeClr val="bg1"/>
                </a:solidFill>
              </a:rPr>
              <a:t>:  4.4 e</a:t>
            </a:r>
            <a:r>
              <a:rPr lang="da-DK" sz="1800" baseline="30000" dirty="0">
                <a:solidFill>
                  <a:schemeClr val="bg1"/>
                </a:solidFill>
              </a:rPr>
              <a:t>-11 </a:t>
            </a:r>
            <a:r>
              <a:rPr lang="da-DK" sz="1800" dirty="0">
                <a:solidFill>
                  <a:schemeClr val="bg1"/>
                </a:solidFill>
              </a:rPr>
              <a:t>ergs </a:t>
            </a:r>
            <a:r>
              <a:rPr lang="da-DK" sz="1800" dirty="0" smtClean="0">
                <a:solidFill>
                  <a:schemeClr val="bg1"/>
                </a:solidFill>
              </a:rPr>
              <a:t>/s/cm</a:t>
            </a:r>
            <a:r>
              <a:rPr lang="da-DK" sz="1800" baseline="30000" dirty="0" smtClean="0">
                <a:solidFill>
                  <a:schemeClr val="bg1"/>
                </a:solidFill>
              </a:rPr>
              <a:t>2</a:t>
            </a:r>
          </a:p>
          <a:p>
            <a:pPr lvl="1"/>
            <a:r>
              <a:rPr lang="da-DK" sz="2000" dirty="0" smtClean="0">
                <a:solidFill>
                  <a:srgbClr val="FFFFFF"/>
                </a:solidFill>
              </a:rPr>
              <a:t>No ”</a:t>
            </a:r>
            <a:r>
              <a:rPr lang="da-DK" sz="2000" dirty="0" err="1" smtClean="0">
                <a:solidFill>
                  <a:srgbClr val="FFFFFF"/>
                </a:solidFill>
              </a:rPr>
              <a:t>calibration</a:t>
            </a:r>
            <a:r>
              <a:rPr lang="da-DK" sz="2000" dirty="0" smtClean="0">
                <a:solidFill>
                  <a:srgbClr val="FFFFFF"/>
                </a:solidFill>
              </a:rPr>
              <a:t> factor” </a:t>
            </a:r>
            <a:r>
              <a:rPr lang="da-DK" sz="2000" dirty="0" err="1" smtClean="0">
                <a:solidFill>
                  <a:srgbClr val="FFFFFF"/>
                </a:solidFill>
              </a:rPr>
              <a:t>applied</a:t>
            </a:r>
            <a:r>
              <a:rPr lang="da-DK" sz="2000" dirty="0" smtClean="0">
                <a:solidFill>
                  <a:srgbClr val="FFFFFF"/>
                </a:solidFill>
              </a:rPr>
              <a:t> – </a:t>
            </a:r>
            <a:r>
              <a:rPr lang="da-DK" sz="2000" dirty="0" err="1" smtClean="0">
                <a:solidFill>
                  <a:srgbClr val="FFFFFF"/>
                </a:solidFill>
              </a:rPr>
              <a:t>uses</a:t>
            </a:r>
            <a:r>
              <a:rPr lang="da-DK" sz="2000" dirty="0" smtClean="0">
                <a:solidFill>
                  <a:srgbClr val="FFFFFF"/>
                </a:solidFill>
              </a:rPr>
              <a:t> </a:t>
            </a:r>
            <a:r>
              <a:rPr lang="da-DK" sz="2000" dirty="0" err="1" smtClean="0">
                <a:solidFill>
                  <a:srgbClr val="FFFFFF"/>
                </a:solidFill>
              </a:rPr>
              <a:t>best</a:t>
            </a:r>
            <a:r>
              <a:rPr lang="da-DK" sz="2000" dirty="0" smtClean="0">
                <a:solidFill>
                  <a:srgbClr val="FFFFFF"/>
                </a:solidFill>
              </a:rPr>
              <a:t> </a:t>
            </a:r>
            <a:r>
              <a:rPr lang="da-DK" sz="2000" dirty="0" err="1" smtClean="0">
                <a:solidFill>
                  <a:srgbClr val="FFFFFF"/>
                </a:solidFill>
              </a:rPr>
              <a:t>NuSTAR</a:t>
            </a:r>
            <a:r>
              <a:rPr lang="da-DK" sz="2000" dirty="0" smtClean="0">
                <a:solidFill>
                  <a:srgbClr val="FFFFFF"/>
                </a:solidFill>
              </a:rPr>
              <a:t> </a:t>
            </a:r>
            <a:r>
              <a:rPr lang="da-DK" sz="2000" dirty="0" err="1" smtClean="0">
                <a:solidFill>
                  <a:srgbClr val="FFFFFF"/>
                </a:solidFill>
              </a:rPr>
              <a:t>ground</a:t>
            </a:r>
            <a:r>
              <a:rPr lang="da-DK" sz="2000" dirty="0" smtClean="0">
                <a:solidFill>
                  <a:srgbClr val="FFFFFF"/>
                </a:solidFill>
              </a:rPr>
              <a:t> </a:t>
            </a:r>
            <a:r>
              <a:rPr lang="da-DK" sz="2000" dirty="0" err="1" smtClean="0">
                <a:solidFill>
                  <a:srgbClr val="FFFFFF"/>
                </a:solidFill>
              </a:rPr>
              <a:t>calibration</a:t>
            </a:r>
            <a:r>
              <a:rPr lang="da-DK" sz="2000" dirty="0" smtClean="0">
                <a:solidFill>
                  <a:srgbClr val="FFFFFF"/>
                </a:solidFill>
              </a:rPr>
              <a:t> – </a:t>
            </a:r>
            <a:r>
              <a:rPr lang="da-DK" sz="2000" dirty="0" err="1" smtClean="0">
                <a:solidFill>
                  <a:srgbClr val="FFFFFF"/>
                </a:solidFill>
              </a:rPr>
              <a:t>agree</a:t>
            </a:r>
            <a:r>
              <a:rPr lang="da-DK" sz="2000" dirty="0" smtClean="0">
                <a:solidFill>
                  <a:srgbClr val="FFFFFF"/>
                </a:solidFill>
              </a:rPr>
              <a:t> to </a:t>
            </a:r>
            <a:r>
              <a:rPr lang="da-DK" sz="2000" dirty="0" err="1" smtClean="0">
                <a:solidFill>
                  <a:srgbClr val="FFFFFF"/>
                </a:solidFill>
              </a:rPr>
              <a:t>better</a:t>
            </a:r>
            <a:r>
              <a:rPr lang="da-DK" sz="2000" dirty="0" smtClean="0">
                <a:solidFill>
                  <a:srgbClr val="FFFFFF"/>
                </a:solidFill>
              </a:rPr>
              <a:t> </a:t>
            </a:r>
            <a:r>
              <a:rPr lang="da-DK" sz="2000" dirty="0" err="1" smtClean="0">
                <a:solidFill>
                  <a:srgbClr val="FFFFFF"/>
                </a:solidFill>
              </a:rPr>
              <a:t>than</a:t>
            </a:r>
            <a:r>
              <a:rPr lang="da-DK" sz="2000" dirty="0" smtClean="0">
                <a:solidFill>
                  <a:srgbClr val="FFFFFF"/>
                </a:solidFill>
              </a:rPr>
              <a:t> 2.5%(!)</a:t>
            </a:r>
            <a:endParaRPr lang="en-US" sz="2000" baseline="30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9210" y="4558770"/>
            <a:ext cx="5786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Ratio of </a:t>
            </a:r>
            <a:r>
              <a:rPr lang="en-US" sz="2000" dirty="0" err="1" smtClean="0">
                <a:solidFill>
                  <a:srgbClr val="FFFFFF"/>
                </a:solidFill>
              </a:rPr>
              <a:t>NuSTAR</a:t>
            </a:r>
            <a:r>
              <a:rPr lang="en-US" sz="2000" dirty="0" smtClean="0">
                <a:solidFill>
                  <a:srgbClr val="FFFFFF"/>
                </a:solidFill>
              </a:rPr>
              <a:t>/Swift flux using Swift best-fit model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0087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5974323"/>
              </p:ext>
            </p:extLst>
          </p:nvPr>
        </p:nvGraphicFramePr>
        <p:xfrm>
          <a:off x="578319" y="721284"/>
          <a:ext cx="8243919" cy="548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854"/>
                <a:gridCol w="4172986"/>
                <a:gridCol w="2540079"/>
              </a:tblGrid>
              <a:tr h="363293"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Approx</a:t>
                      </a:r>
                      <a:r>
                        <a:rPr lang="en-US" dirty="0" smtClean="0"/>
                        <a:t> integration</a:t>
                      </a:r>
                      <a:endParaRPr lang="en-US" dirty="0"/>
                    </a:p>
                  </a:txBody>
                  <a:tcPr/>
                </a:tc>
              </a:tr>
              <a:tr h="2919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Cygnus</a:t>
                      </a:r>
                      <a:r>
                        <a:rPr lang="en-US" sz="1400" baseline="0" dirty="0" smtClean="0"/>
                        <a:t> X-1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 light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ksec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3C 273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Optical</a:t>
                      </a:r>
                      <a:r>
                        <a:rPr lang="en-US" sz="1400" baseline="0" dirty="0" smtClean="0"/>
                        <a:t> axis determination/alignment, cross-calibration (Chandra, XMM, </a:t>
                      </a:r>
                      <a:r>
                        <a:rPr lang="en-US" sz="1400" baseline="0" dirty="0" err="1" smtClean="0"/>
                        <a:t>Suzaku</a:t>
                      </a:r>
                      <a:r>
                        <a:rPr lang="en-US" sz="1400" baseline="0" dirty="0" smtClean="0"/>
                        <a:t>, INTEGRAL)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350 </a:t>
                      </a:r>
                      <a:r>
                        <a:rPr lang="en-US" sz="1400" dirty="0" err="1" smtClean="0"/>
                        <a:t>ksec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GRS1915+105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Instrument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Saa</a:t>
                      </a:r>
                      <a:r>
                        <a:rPr lang="en-US" sz="1400" baseline="0" dirty="0" smtClean="0"/>
                        <a:t> a</a:t>
                      </a:r>
                      <a:r>
                        <a:rPr lang="en-US" sz="1400" dirty="0" smtClean="0"/>
                        <a:t>lignment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 </a:t>
                      </a:r>
                      <a:r>
                        <a:rPr lang="en-US" sz="1400" dirty="0" err="1" smtClean="0"/>
                        <a:t>ksec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1E1740.7-2942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Instrument </a:t>
                      </a:r>
                      <a:r>
                        <a:rPr lang="en-US" sz="1400" dirty="0" err="1" smtClean="0"/>
                        <a:t>Saa</a:t>
                      </a:r>
                      <a:r>
                        <a:rPr lang="en-US" sz="1400" dirty="0" smtClean="0"/>
                        <a:t> alignment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 </a:t>
                      </a:r>
                      <a:r>
                        <a:rPr lang="en-US" sz="1400" dirty="0" err="1" smtClean="0"/>
                        <a:t>ksec</a:t>
                      </a:r>
                      <a:endParaRPr lang="en-US" sz="14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LMC X-4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Instrument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Saa</a:t>
                      </a:r>
                      <a:r>
                        <a:rPr lang="en-US" sz="1400" baseline="0" dirty="0" smtClean="0"/>
                        <a:t> a</a:t>
                      </a:r>
                      <a:r>
                        <a:rPr lang="en-US" sz="1400" dirty="0" smtClean="0"/>
                        <a:t>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 </a:t>
                      </a:r>
                      <a:r>
                        <a:rPr lang="en-US" sz="1400" dirty="0" err="1" smtClean="0"/>
                        <a:t>ksec</a:t>
                      </a:r>
                      <a:endParaRPr lang="en-US" sz="14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SMC X-1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Instrument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Saa</a:t>
                      </a:r>
                      <a:r>
                        <a:rPr lang="en-US" sz="1400" baseline="0" dirty="0" smtClean="0"/>
                        <a:t> a</a:t>
                      </a:r>
                      <a:r>
                        <a:rPr lang="en-US" sz="1400" dirty="0" smtClean="0"/>
                        <a:t>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 </a:t>
                      </a:r>
                      <a:r>
                        <a:rPr lang="en-US" sz="1400" dirty="0" err="1" smtClean="0"/>
                        <a:t>ksec</a:t>
                      </a:r>
                      <a:endParaRPr lang="en-US" sz="14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Mkn</a:t>
                      </a:r>
                      <a:r>
                        <a:rPr lang="en-US" sz="1400" baseline="0" dirty="0" smtClean="0"/>
                        <a:t> 421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Instrument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Saa</a:t>
                      </a:r>
                      <a:r>
                        <a:rPr lang="en-US" sz="1400" baseline="0" dirty="0" smtClean="0"/>
                        <a:t> a</a:t>
                      </a:r>
                      <a:r>
                        <a:rPr lang="en-US" sz="1400" dirty="0" smtClean="0"/>
                        <a:t>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 </a:t>
                      </a:r>
                      <a:r>
                        <a:rPr lang="en-US" sz="1400" dirty="0" err="1" smtClean="0"/>
                        <a:t>ksec</a:t>
                      </a:r>
                      <a:endParaRPr lang="en-US" sz="14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Vela</a:t>
                      </a:r>
                      <a:r>
                        <a:rPr lang="en-US" sz="1400" baseline="0" dirty="0" smtClean="0"/>
                        <a:t> X-1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Instrument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Saa</a:t>
                      </a:r>
                      <a:r>
                        <a:rPr lang="en-US" sz="1400" baseline="0" dirty="0" smtClean="0"/>
                        <a:t> a</a:t>
                      </a:r>
                      <a:r>
                        <a:rPr lang="en-US" sz="1400" dirty="0" smtClean="0"/>
                        <a:t>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 </a:t>
                      </a:r>
                      <a:r>
                        <a:rPr lang="en-US" sz="1400" dirty="0" err="1" smtClean="0"/>
                        <a:t>ksec</a:t>
                      </a:r>
                      <a:endParaRPr lang="en-US" sz="14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PKS 2155-304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Instrument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Saa</a:t>
                      </a:r>
                      <a:r>
                        <a:rPr lang="en-US" sz="1400" baseline="0" dirty="0" smtClean="0"/>
                        <a:t> a</a:t>
                      </a:r>
                      <a:r>
                        <a:rPr lang="en-US" sz="1400" dirty="0" smtClean="0"/>
                        <a:t>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 </a:t>
                      </a:r>
                      <a:r>
                        <a:rPr lang="en-US" sz="1400" dirty="0" err="1" smtClean="0"/>
                        <a:t>ksec</a:t>
                      </a:r>
                      <a:endParaRPr lang="en-US" sz="14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GS0834-430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Instrument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Saa</a:t>
                      </a:r>
                      <a:r>
                        <a:rPr lang="en-US" sz="1400" baseline="0" dirty="0" smtClean="0"/>
                        <a:t> a</a:t>
                      </a:r>
                      <a:r>
                        <a:rPr lang="en-US" sz="1400" dirty="0" smtClean="0"/>
                        <a:t>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 </a:t>
                      </a:r>
                      <a:r>
                        <a:rPr lang="en-US" sz="1400" dirty="0" err="1" smtClean="0"/>
                        <a:t>ksec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MCG</a:t>
                      </a:r>
                      <a:r>
                        <a:rPr lang="en-US" sz="1400" baseline="0" dirty="0" smtClean="0"/>
                        <a:t> 5</a:t>
                      </a:r>
                      <a:r>
                        <a:rPr lang="en-US" sz="1400" dirty="0" smtClean="0"/>
                        <a:t>-23-16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Instrument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Saa</a:t>
                      </a:r>
                      <a:r>
                        <a:rPr lang="en-US" sz="1400" baseline="0" dirty="0" smtClean="0"/>
                        <a:t> a</a:t>
                      </a:r>
                      <a:r>
                        <a:rPr lang="en-US" sz="1400" dirty="0" smtClean="0"/>
                        <a:t>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 </a:t>
                      </a:r>
                      <a:r>
                        <a:rPr lang="en-US" sz="1400" dirty="0" err="1" smtClean="0"/>
                        <a:t>ksec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Sgr</a:t>
                      </a:r>
                      <a:r>
                        <a:rPr lang="en-US" sz="1400" baseline="0" dirty="0" smtClean="0"/>
                        <a:t> A*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Science (joint with Chandra)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 </a:t>
                      </a:r>
                      <a:r>
                        <a:rPr lang="en-US" sz="1400" dirty="0" err="1" smtClean="0"/>
                        <a:t>ksec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Optical</a:t>
                      </a:r>
                      <a:r>
                        <a:rPr lang="en-US" sz="1400" baseline="0" dirty="0" smtClean="0"/>
                        <a:t> axis calibration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 </a:t>
                      </a:r>
                      <a:r>
                        <a:rPr lang="en-US" sz="1400" dirty="0" err="1" smtClean="0"/>
                        <a:t>ksec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NGC 1365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Joint</a:t>
                      </a:r>
                      <a:r>
                        <a:rPr lang="en-US" sz="1400" baseline="0" dirty="0" smtClean="0"/>
                        <a:t> with XMM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ksec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G21.9 PWN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Response</a:t>
                      </a:r>
                      <a:r>
                        <a:rPr lang="en-US" sz="1400" baseline="0" dirty="0" smtClean="0"/>
                        <a:t> Calibration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350 </a:t>
                      </a:r>
                      <a:r>
                        <a:rPr lang="en-US" sz="1400" dirty="0" err="1" smtClean="0"/>
                        <a:t>ksec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5001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Commissioning Team</a:t>
            </a:r>
            <a:br>
              <a:rPr lang="en-US" sz="3600" dirty="0" smtClean="0"/>
            </a:br>
            <a:r>
              <a:rPr lang="en-US" sz="3600" dirty="0" smtClean="0"/>
              <a:t>PI Fiona Harrison, Caltech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3545" y="1500835"/>
            <a:ext cx="4038600" cy="525048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err="1" smtClean="0"/>
              <a:t>Hongjun</a:t>
            </a:r>
            <a:r>
              <a:rPr lang="en-US" sz="1800" dirty="0" smtClean="0"/>
              <a:t> An (McGill)</a:t>
            </a:r>
          </a:p>
          <a:p>
            <a:r>
              <a:rPr lang="en-US" sz="1800" dirty="0" err="1" smtClean="0"/>
              <a:t>Matteo</a:t>
            </a:r>
            <a:r>
              <a:rPr lang="en-US" sz="1800" dirty="0" smtClean="0"/>
              <a:t> </a:t>
            </a:r>
            <a:r>
              <a:rPr lang="en-US" sz="1800" dirty="0" err="1" smtClean="0"/>
              <a:t>Bachetti</a:t>
            </a:r>
            <a:r>
              <a:rPr lang="en-US" sz="1800" dirty="0" smtClean="0"/>
              <a:t> (IRAP)</a:t>
            </a:r>
          </a:p>
          <a:p>
            <a:r>
              <a:rPr lang="en-US" sz="1800" dirty="0" smtClean="0"/>
              <a:t>Eric </a:t>
            </a:r>
            <a:r>
              <a:rPr lang="en-US" sz="1800" dirty="0" err="1" smtClean="0"/>
              <a:t>Bellm</a:t>
            </a:r>
            <a:r>
              <a:rPr lang="en-US" sz="1800" dirty="0" smtClean="0"/>
              <a:t> (CIT)</a:t>
            </a:r>
          </a:p>
          <a:p>
            <a:r>
              <a:rPr lang="en-US" sz="1800" dirty="0" err="1" smtClean="0"/>
              <a:t>Mislav</a:t>
            </a:r>
            <a:r>
              <a:rPr lang="en-US" sz="1800" dirty="0" smtClean="0"/>
              <a:t> </a:t>
            </a:r>
            <a:r>
              <a:rPr lang="en-US" sz="1800" dirty="0" err="1" smtClean="0"/>
              <a:t>Bolokovik</a:t>
            </a:r>
            <a:r>
              <a:rPr lang="en-US" sz="1800" dirty="0" smtClean="0"/>
              <a:t> (CIT)</a:t>
            </a:r>
          </a:p>
          <a:p>
            <a:r>
              <a:rPr lang="en-US" sz="1800" dirty="0" smtClean="0"/>
              <a:t>Rick Cook (CIT)</a:t>
            </a:r>
          </a:p>
          <a:p>
            <a:r>
              <a:rPr lang="en-US" sz="1800" dirty="0" smtClean="0"/>
              <a:t>Bill Craig (UCB/LLNL)</a:t>
            </a:r>
          </a:p>
          <a:p>
            <a:r>
              <a:rPr lang="en-US" sz="1800" dirty="0" smtClean="0"/>
              <a:t>Andrew Davis (CIT)</a:t>
            </a:r>
          </a:p>
          <a:p>
            <a:r>
              <a:rPr lang="en-US" sz="1800" dirty="0" smtClean="0"/>
              <a:t>Karl Forster (CIT)</a:t>
            </a:r>
          </a:p>
          <a:p>
            <a:r>
              <a:rPr lang="en-US" sz="1800" dirty="0" smtClean="0"/>
              <a:t>Felix </a:t>
            </a:r>
            <a:r>
              <a:rPr lang="en-US" sz="1800" dirty="0" err="1" smtClean="0"/>
              <a:t>Fuerst</a:t>
            </a:r>
            <a:r>
              <a:rPr lang="en-US" sz="1800" dirty="0" smtClean="0"/>
              <a:t> (CIT)</a:t>
            </a:r>
          </a:p>
          <a:p>
            <a:r>
              <a:rPr lang="en-US" sz="1800" dirty="0" smtClean="0"/>
              <a:t>Brian </a:t>
            </a:r>
            <a:r>
              <a:rPr lang="en-US" sz="1800" dirty="0" err="1" smtClean="0"/>
              <a:t>Grefenstette</a:t>
            </a:r>
            <a:r>
              <a:rPr lang="en-US" sz="1800" dirty="0" smtClean="0"/>
              <a:t> (CIT)</a:t>
            </a:r>
          </a:p>
          <a:p>
            <a:r>
              <a:rPr lang="en-US" sz="1800" dirty="0" smtClean="0"/>
              <a:t>Ting-Ni Lu (NTHU)</a:t>
            </a:r>
          </a:p>
          <a:p>
            <a:r>
              <a:rPr lang="en-US" sz="1800" dirty="0" smtClean="0"/>
              <a:t>Kristin Madsen (CIT)</a:t>
            </a:r>
          </a:p>
          <a:p>
            <a:r>
              <a:rPr lang="en-US" sz="1800" dirty="0" smtClean="0"/>
              <a:t>Peter Mao (CIT)</a:t>
            </a:r>
          </a:p>
          <a:p>
            <a:r>
              <a:rPr lang="en-US" sz="1800" dirty="0" err="1" smtClean="0"/>
              <a:t>Hiromasa</a:t>
            </a:r>
            <a:r>
              <a:rPr lang="en-US" sz="1800" dirty="0" smtClean="0"/>
              <a:t> </a:t>
            </a:r>
            <a:r>
              <a:rPr lang="en-US" sz="1800" dirty="0" err="1" smtClean="0"/>
              <a:t>Miyasaka</a:t>
            </a:r>
            <a:r>
              <a:rPr lang="en-US" sz="1800" dirty="0" smtClean="0"/>
              <a:t> (CIT)</a:t>
            </a:r>
          </a:p>
          <a:p>
            <a:r>
              <a:rPr lang="en-US" sz="1800" dirty="0" err="1" smtClean="0"/>
              <a:t>Matteo</a:t>
            </a:r>
            <a:r>
              <a:rPr lang="en-US" sz="1800" dirty="0" smtClean="0"/>
              <a:t> </a:t>
            </a:r>
            <a:r>
              <a:rPr lang="en-US" sz="1800" dirty="0" err="1" smtClean="0"/>
              <a:t>Perri</a:t>
            </a:r>
            <a:r>
              <a:rPr lang="en-US" sz="1800" dirty="0" smtClean="0"/>
              <a:t> (ASDC)</a:t>
            </a:r>
          </a:p>
          <a:p>
            <a:r>
              <a:rPr lang="en-US" sz="1800" dirty="0" err="1" smtClean="0"/>
              <a:t>Simonetta</a:t>
            </a:r>
            <a:r>
              <a:rPr lang="en-US" sz="1800" dirty="0" smtClean="0"/>
              <a:t> </a:t>
            </a:r>
            <a:r>
              <a:rPr lang="en-US" sz="1800" dirty="0" err="1" smtClean="0"/>
              <a:t>Puccetti</a:t>
            </a:r>
            <a:r>
              <a:rPr lang="en-US" sz="1800" dirty="0" smtClean="0"/>
              <a:t> (ASDC)</a:t>
            </a:r>
          </a:p>
          <a:p>
            <a:r>
              <a:rPr lang="en-US" sz="1800" dirty="0" err="1" smtClean="0"/>
              <a:t>Vikram</a:t>
            </a:r>
            <a:r>
              <a:rPr lang="en-US" sz="1800" dirty="0" smtClean="0"/>
              <a:t> </a:t>
            </a:r>
            <a:r>
              <a:rPr lang="en-US" sz="1800" dirty="0" err="1" smtClean="0"/>
              <a:t>Rana</a:t>
            </a:r>
            <a:r>
              <a:rPr lang="en-US" sz="1800" dirty="0" smtClean="0"/>
              <a:t> (CIT)</a:t>
            </a:r>
          </a:p>
          <a:p>
            <a:r>
              <a:rPr lang="en-US" sz="1800" dirty="0" smtClean="0"/>
              <a:t>Dominic Walton (CIT)</a:t>
            </a:r>
          </a:p>
          <a:p>
            <a:r>
              <a:rPr lang="en-US" sz="1800" dirty="0" err="1" smtClean="0"/>
              <a:t>Niels</a:t>
            </a:r>
            <a:r>
              <a:rPr lang="en-US" sz="1800" dirty="0" smtClean="0"/>
              <a:t> </a:t>
            </a:r>
            <a:r>
              <a:rPr lang="en-US" sz="1800" dirty="0" err="1" smtClean="0"/>
              <a:t>Joern</a:t>
            </a:r>
            <a:r>
              <a:rPr lang="en-US" sz="1800" dirty="0" smtClean="0"/>
              <a:t> </a:t>
            </a:r>
            <a:r>
              <a:rPr lang="en-US" sz="1800" dirty="0" err="1" smtClean="0"/>
              <a:t>Westergaard</a:t>
            </a:r>
            <a:r>
              <a:rPr lang="en-US" sz="1800" dirty="0" smtClean="0"/>
              <a:t> (DTU)</a:t>
            </a:r>
          </a:p>
          <a:p>
            <a:r>
              <a:rPr lang="en-US" sz="1800" dirty="0" smtClean="0"/>
              <a:t>Andreas </a:t>
            </a:r>
            <a:r>
              <a:rPr lang="en-US" sz="1800" dirty="0" err="1" smtClean="0"/>
              <a:t>Zoglauer</a:t>
            </a:r>
            <a:r>
              <a:rPr lang="en-US" sz="1800" dirty="0" smtClean="0"/>
              <a:t> (UCB)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351CE-0B4B-4E00-889F-D82E2D7A920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9" name="Picture 8" descr="DSC_012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077" t="11051" r="12324" b="2633"/>
          <a:stretch/>
        </p:blipFill>
        <p:spPr>
          <a:xfrm>
            <a:off x="3934852" y="2277567"/>
            <a:ext cx="5057519" cy="356658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59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100748" y="635240"/>
            <a:ext cx="4950433" cy="27121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" name="Content Placeholder 8" descr="integral.jpg"/>
          <p:cNvPicPr>
            <a:picLocks noChangeAspect="1"/>
          </p:cNvPicPr>
          <p:nvPr/>
        </p:nvPicPr>
        <p:blipFill>
          <a:blip r:embed="rId3"/>
          <a:srcRect l="-4397" r="-4397"/>
          <a:stretch>
            <a:fillRect/>
          </a:stretch>
        </p:blipFill>
        <p:spPr>
          <a:xfrm rot="5400000">
            <a:off x="546818" y="206403"/>
            <a:ext cx="2983125" cy="36499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1950" y="88281"/>
            <a:ext cx="3240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B9CDE5"/>
                </a:solidFill>
              </a:rPr>
              <a:t>INTEGRAL, Swift BAT</a:t>
            </a:r>
          </a:p>
        </p:txBody>
      </p:sp>
      <p:pic>
        <p:nvPicPr>
          <p:cNvPr id="19" name="Picture 18" descr="NuSTARGCbkg.jpg"/>
          <p:cNvPicPr>
            <a:picLocks noChangeAspect="1"/>
          </p:cNvPicPr>
          <p:nvPr/>
        </p:nvPicPr>
        <p:blipFill>
          <a:blip r:embed="rId4"/>
          <a:srcRect t="8917" b="36997"/>
          <a:stretch>
            <a:fillRect/>
          </a:stretch>
        </p:blipFill>
        <p:spPr>
          <a:xfrm>
            <a:off x="4112621" y="658980"/>
            <a:ext cx="4926690" cy="26646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20" name="TextBox 19"/>
          <p:cNvSpPr txBox="1"/>
          <p:nvPr/>
        </p:nvSpPr>
        <p:spPr>
          <a:xfrm>
            <a:off x="4094909" y="88280"/>
            <a:ext cx="1401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B9CDE5"/>
                </a:solidFill>
              </a:rPr>
              <a:t>NuSTAR</a:t>
            </a:r>
            <a:endParaRPr lang="en-US" sz="2800" i="1" dirty="0" smtClean="0">
              <a:solidFill>
                <a:srgbClr val="B9CDE5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538876" y="2407815"/>
            <a:ext cx="2089147" cy="4989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" name="Picture 21" descr="coded_apert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659" y="3629766"/>
            <a:ext cx="2753975" cy="2753975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 rot="5400000">
            <a:off x="845737" y="3735147"/>
            <a:ext cx="6247294" cy="158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60101" y="4225786"/>
            <a:ext cx="362197" cy="15431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787861" y="4558158"/>
            <a:ext cx="241847" cy="8071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60106" y="4358103"/>
            <a:ext cx="123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5B3D7"/>
                </a:solidFill>
              </a:rPr>
              <a:t>Focal spot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7251" y="4627468"/>
            <a:ext cx="2021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Grazing incidence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optics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6617" y="6091353"/>
            <a:ext cx="24703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Wolter</a:t>
            </a:r>
            <a:r>
              <a:rPr lang="en-US" sz="3200" dirty="0" smtClean="0"/>
              <a:t> Type 1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731818" y="3629766"/>
            <a:ext cx="2013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Coded Mask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01220" y="6456774"/>
            <a:ext cx="343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IBIS on INTEGRAL: 12’ FWHM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NASA’s </a:t>
            </a:r>
            <a:r>
              <a:rPr lang="en-US" dirty="0" err="1" smtClean="0"/>
              <a:t>NuSTAR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87181"/>
            <a:ext cx="5045364" cy="4623816"/>
          </a:xfrm>
        </p:spPr>
        <p:txBody>
          <a:bodyPr>
            <a:noAutofit/>
          </a:bodyPr>
          <a:lstStyle/>
          <a:p>
            <a:r>
              <a:rPr lang="en-US" dirty="0" smtClean="0"/>
              <a:t>First focusing hard X-ray telescope</a:t>
            </a:r>
            <a:endParaRPr lang="en-US" dirty="0" smtClean="0"/>
          </a:p>
          <a:p>
            <a:r>
              <a:rPr lang="en-US" dirty="0" smtClean="0"/>
              <a:t>NASA SMEX </a:t>
            </a:r>
            <a:r>
              <a:rPr lang="en-US" dirty="0" smtClean="0"/>
              <a:t>$165M</a:t>
            </a:r>
          </a:p>
          <a:p>
            <a:r>
              <a:rPr lang="en-US" dirty="0" smtClean="0"/>
              <a:t>Wolter-1 optics coated with </a:t>
            </a:r>
            <a:r>
              <a:rPr lang="en-US" dirty="0" err="1" smtClean="0"/>
              <a:t>multilayers</a:t>
            </a:r>
            <a:endParaRPr lang="en-US" dirty="0" smtClean="0"/>
          </a:p>
          <a:p>
            <a:r>
              <a:rPr lang="en-US" dirty="0" smtClean="0"/>
              <a:t>10 </a:t>
            </a:r>
            <a:r>
              <a:rPr lang="en-US" dirty="0" err="1" smtClean="0"/>
              <a:t>m</a:t>
            </a:r>
            <a:r>
              <a:rPr lang="en-US" dirty="0" smtClean="0"/>
              <a:t> focal length</a:t>
            </a:r>
          </a:p>
          <a:p>
            <a:r>
              <a:rPr lang="en-US" dirty="0" err="1" smtClean="0"/>
              <a:t>CdZnTe</a:t>
            </a:r>
            <a:r>
              <a:rPr lang="en-US" dirty="0" smtClean="0"/>
              <a:t> </a:t>
            </a:r>
            <a:r>
              <a:rPr lang="en-US" dirty="0" smtClean="0"/>
              <a:t>detectors</a:t>
            </a:r>
          </a:p>
          <a:p>
            <a:r>
              <a:rPr lang="en-US" dirty="0" smtClean="0"/>
              <a:t>Time resolution ~2 </a:t>
            </a:r>
            <a:r>
              <a:rPr lang="en-US" dirty="0" smtClean="0"/>
              <a:t>us</a:t>
            </a:r>
            <a:endParaRPr lang="en-US" dirty="0" smtClean="0"/>
          </a:p>
          <a:p>
            <a:r>
              <a:rPr lang="en-US" dirty="0" smtClean="0"/>
              <a:t>Energy range 5-80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Spectral resolution </a:t>
            </a:r>
            <a:r>
              <a:rPr lang="en-US" dirty="0" smtClean="0"/>
              <a:t>1@60keV</a:t>
            </a:r>
          </a:p>
          <a:p>
            <a:r>
              <a:rPr lang="en-US" dirty="0" smtClean="0"/>
              <a:t>8’ </a:t>
            </a:r>
            <a:r>
              <a:rPr lang="en-US" dirty="0" err="1" smtClean="0"/>
              <a:t>FoV</a:t>
            </a:r>
            <a:r>
              <a:rPr lang="en-US" dirty="0" smtClean="0"/>
              <a:t>; ~10” FWHM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354" y="278085"/>
            <a:ext cx="3517412" cy="234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329" y="2609044"/>
            <a:ext cx="4172063" cy="31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8011" y="2610044"/>
            <a:ext cx="4812470" cy="36644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NuSTAR Sensitivity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1" y="2514600"/>
            <a:ext cx="4886488" cy="3684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00481" y="2760249"/>
          <a:ext cx="4143519" cy="3134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319"/>
                <a:gridCol w="2511200"/>
              </a:tblGrid>
              <a:tr h="4213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Satellite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Sensitivity</a:t>
                      </a:r>
                      <a:endParaRPr lang="en-US" sz="20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6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INTEGRAL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~0.5 </a:t>
                      </a:r>
                      <a:r>
                        <a:rPr lang="en-US" sz="2000" baseline="0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mCrab</a:t>
                      </a:r>
                      <a:r>
                        <a:rPr lang="en-US" sz="20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(20-100 </a:t>
                      </a:r>
                      <a:r>
                        <a:rPr lang="en-US" sz="2000" baseline="0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keV</a:t>
                      </a:r>
                      <a:r>
                        <a:rPr lang="en-US" sz="20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) with &gt;Ms exposures </a:t>
                      </a:r>
                      <a:endParaRPr lang="en-US" sz="2000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Swift</a:t>
                      </a:r>
                      <a:r>
                        <a:rPr lang="en-US" sz="20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(BAT)</a:t>
                      </a:r>
                      <a:endParaRPr lang="en-US" sz="2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~0.8</a:t>
                      </a:r>
                      <a:r>
                        <a:rPr lang="en-US" sz="20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mCrab</a:t>
                      </a:r>
                      <a:endParaRPr lang="en-US" sz="2000" baseline="0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(15-150 </a:t>
                      </a:r>
                      <a:r>
                        <a:rPr lang="en-US" sz="2000" baseline="0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keV</a:t>
                      </a:r>
                      <a:r>
                        <a:rPr lang="en-US" sz="20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) with &gt;Ms exposures</a:t>
                      </a:r>
                      <a:endParaRPr lang="en-US" sz="2000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NuSTAR</a:t>
                      </a:r>
                      <a:endParaRPr lang="en-US" sz="2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~0.8 </a:t>
                      </a:r>
                      <a:r>
                        <a:rPr lang="en-US" sz="2000" baseline="0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μCrab</a:t>
                      </a:r>
                      <a:endParaRPr lang="en-US" sz="2000" baseline="0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(10-40 </a:t>
                      </a:r>
                      <a:r>
                        <a:rPr lang="en-US" sz="2000" baseline="0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keV</a:t>
                      </a:r>
                      <a:r>
                        <a:rPr lang="en-US" sz="20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) in 1 Ms</a:t>
                      </a:r>
                      <a:endParaRPr lang="en-US" sz="2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7685" y="6281714"/>
            <a:ext cx="466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NuSTAR</a:t>
            </a:r>
            <a:r>
              <a:rPr lang="en-US" dirty="0" smtClean="0"/>
              <a:t> two-telescope total collecting area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8210" y="6276944"/>
            <a:ext cx="310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Sensitivity comparison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1449" y="3544455"/>
            <a:ext cx="99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NuSTAR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Pegasus_d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70180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78000" y="5156200"/>
            <a:ext cx="5511800" cy="990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8B4F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Launch June 13 2012</a:t>
            </a:r>
          </a:p>
          <a:p>
            <a:r>
              <a:rPr lang="en-US" sz="2800" dirty="0" smtClean="0"/>
              <a:t>Reagan Test Site, Kwajalein Atoll</a:t>
            </a:r>
            <a:endParaRPr lang="en-US" sz="2800" dirty="0"/>
          </a:p>
        </p:txBody>
      </p:sp>
      <p:pic>
        <p:nvPicPr>
          <p:cNvPr id="6" name="Picture 5" descr="fairing_inst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973" r="6944" b="32222"/>
          <a:stretch/>
        </p:blipFill>
        <p:spPr>
          <a:xfrm>
            <a:off x="82550" y="803624"/>
            <a:ext cx="3289300" cy="1920070"/>
          </a:xfrm>
          <a:prstGeom prst="rect">
            <a:avLst/>
          </a:prstGeom>
        </p:spPr>
      </p:pic>
      <p:pic>
        <p:nvPicPr>
          <p:cNvPr id="7" name="Picture 6" descr="takeoff_vafb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786" t="25000" r="16192" b="28340"/>
          <a:stretch/>
        </p:blipFill>
        <p:spPr>
          <a:xfrm>
            <a:off x="4930152" y="803625"/>
            <a:ext cx="4163048" cy="1917700"/>
          </a:xfrm>
          <a:prstGeom prst="rect">
            <a:avLst/>
          </a:prstGeom>
        </p:spPr>
      </p:pic>
      <p:pic>
        <p:nvPicPr>
          <p:cNvPr id="5" name="Picture 4" descr="Rocket_L10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51200" y="803624"/>
            <a:ext cx="2555133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22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NuSTAR</a:t>
            </a:r>
            <a:r>
              <a:rPr lang="en-US" dirty="0" smtClean="0"/>
              <a:t> Launch June 13, 2012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305" y="1698987"/>
            <a:ext cx="4040188" cy="715355"/>
          </a:xfrm>
        </p:spPr>
        <p:txBody>
          <a:bodyPr/>
          <a:lstStyle/>
          <a:p>
            <a:r>
              <a:rPr lang="en-US" dirty="0" err="1" smtClean="0"/>
              <a:t>NuSTAR</a:t>
            </a:r>
            <a:r>
              <a:rPr lang="en-US" dirty="0" smtClean="0"/>
              <a:t> DEPLOYS in Space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9090" y="1698987"/>
            <a:ext cx="4041775" cy="715355"/>
          </a:xfrm>
        </p:spPr>
        <p:txBody>
          <a:bodyPr/>
          <a:lstStyle/>
          <a:p>
            <a:r>
              <a:rPr lang="en-US" dirty="0" err="1" smtClean="0"/>
              <a:t>NuSTAR</a:t>
            </a:r>
            <a:r>
              <a:rPr lang="en-US" dirty="0" smtClean="0"/>
              <a:t> Pegasus Launch</a:t>
            </a:r>
            <a:endParaRPr lang="en-US" dirty="0"/>
          </a:p>
        </p:txBody>
      </p:sp>
      <p:pic>
        <p:nvPicPr>
          <p:cNvPr id="7" name="nustar__mast_extension_20120316.mov">
            <a:hlinkClick r:id="" action="ppaction://media"/>
          </p:cNvPr>
          <p:cNvPicPr/>
          <p:nvPr>
            <p:ph sz="quarter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5854" y="2812839"/>
            <a:ext cx="4646213" cy="2762113"/>
          </a:xfrm>
        </p:spPr>
      </p:pic>
      <p:pic>
        <p:nvPicPr>
          <p:cNvPr id="10" name="nustar-pegasus.mov">
            <a:hlinkClick r:id="" action="ppaction://media"/>
          </p:cNvPr>
          <p:cNvPicPr/>
          <p:nvPr>
            <p:ph sz="quarter" idx="4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920492" y="2812839"/>
            <a:ext cx="4143172" cy="2762114"/>
          </a:xfrm>
        </p:spPr>
      </p:pic>
      <p:sp>
        <p:nvSpPr>
          <p:cNvPr id="8" name="TextBox 7"/>
          <p:cNvSpPr txBox="1"/>
          <p:nvPr/>
        </p:nvSpPr>
        <p:spPr>
          <a:xfrm>
            <a:off x="669115" y="5748556"/>
            <a:ext cx="57887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 ~630 km orbit, 6 deg inclination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  10 yr lifetime, no consumables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NuSTAR</a:t>
            </a:r>
            <a:r>
              <a:rPr lang="en-US" dirty="0" smtClean="0"/>
              <a:t> First Light: </a:t>
            </a:r>
            <a:r>
              <a:rPr lang="en-US" dirty="0" err="1" smtClean="0"/>
              <a:t>Cyg</a:t>
            </a:r>
            <a:r>
              <a:rPr lang="en-US" dirty="0" smtClean="0"/>
              <a:t> X-1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605" y="1663535"/>
            <a:ext cx="85455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NuSTAR</a:t>
            </a:r>
            <a:r>
              <a:rPr lang="en-US" dirty="0" smtClean="0"/>
              <a:t>:  PI F. Harrison (Caltech)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165" y="1281181"/>
            <a:ext cx="7920182" cy="47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98165" y="5844142"/>
            <a:ext cx="8212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 PI-led</a:t>
            </a:r>
            <a:r>
              <a:rPr lang="en-US" sz="2800" dirty="0" smtClean="0"/>
              <a:t> 2-yr mission </a:t>
            </a:r>
            <a:r>
              <a:rPr lang="en-US" sz="2800" dirty="0" smtClean="0"/>
              <a:t>with no Guest Observers’ program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 All</a:t>
            </a:r>
            <a:r>
              <a:rPr lang="en-US" sz="2800" dirty="0" smtClean="0"/>
              <a:t> </a:t>
            </a:r>
            <a:r>
              <a:rPr lang="en-US" sz="2800" dirty="0" err="1" smtClean="0"/>
              <a:t>NuSTAR</a:t>
            </a:r>
            <a:r>
              <a:rPr lang="en-US" sz="2800" dirty="0" smtClean="0"/>
              <a:t> data public after </a:t>
            </a:r>
            <a:r>
              <a:rPr lang="en-US" sz="2800" dirty="0" smtClean="0"/>
              <a:t>verification</a:t>
            </a:r>
            <a:r>
              <a:rPr lang="en-US" sz="2800" dirty="0" smtClean="0"/>
              <a:t> </a:t>
            </a:r>
            <a:r>
              <a:rPr lang="en-US" sz="2800" dirty="0" smtClean="0"/>
              <a:t>phase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5855-F74E-5441-BCBF-CF5515F345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3502</TotalTime>
  <Words>1668</Words>
  <Application>Microsoft Macintosh PowerPoint</Application>
  <PresentationFormat>On-screen Show (4:3)</PresentationFormat>
  <Paragraphs>304</Paragraphs>
  <Slides>29</Slides>
  <Notes>2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Module</vt:lpstr>
      <vt:lpstr>NuSTAR: 1st focussing hard X-ray Telescope</vt:lpstr>
      <vt:lpstr>Why Hard X-rays?</vt:lpstr>
      <vt:lpstr>Slide 3</vt:lpstr>
      <vt:lpstr>NASA’s NuSTAR</vt:lpstr>
      <vt:lpstr>NuSTAR Sensitivity</vt:lpstr>
      <vt:lpstr>Slide 6</vt:lpstr>
      <vt:lpstr>NuSTAR Launch June 13, 2012</vt:lpstr>
      <vt:lpstr>NuSTAR First Light: Cyg X-1</vt:lpstr>
      <vt:lpstr>NuSTAR:  PI F. Harrison (Caltech)</vt:lpstr>
      <vt:lpstr>NuSTAR Calibration Results So Far:</vt:lpstr>
      <vt:lpstr>NuSTAR Science Working Groups</vt:lpstr>
      <vt:lpstr>NuSTAR Science Working Groups</vt:lpstr>
      <vt:lpstr>NuSTAR Magnetar/Rotation-Powered Pulsars Observing Plan</vt:lpstr>
      <vt:lpstr>Summary of A Targets: 1.2 Ms</vt:lpstr>
      <vt:lpstr>Magnetars’ Surprising Hard X-ray Turnover</vt:lpstr>
      <vt:lpstr>Slide 16</vt:lpstr>
      <vt:lpstr>1E 2259+586: 170 ks</vt:lpstr>
      <vt:lpstr>Summary of A Targets: 1.2 Ms</vt:lpstr>
      <vt:lpstr>AE Aquarii: 80 ks</vt:lpstr>
      <vt:lpstr>Geminga: 260 ks</vt:lpstr>
      <vt:lpstr>PSR J1023+0038: 100 ks</vt:lpstr>
      <vt:lpstr>NuSTAR SNR/PWN Observing Plan</vt:lpstr>
      <vt:lpstr>NuSTAR Galactic Binaries Observing Plan</vt:lpstr>
      <vt:lpstr>Summary</vt:lpstr>
      <vt:lpstr>In-flight Spectral Resolution</vt:lpstr>
      <vt:lpstr>Measured Background</vt:lpstr>
      <vt:lpstr>Comparison to Swift</vt:lpstr>
      <vt:lpstr>Slide 28</vt:lpstr>
      <vt:lpstr>Commissioning Team PI Fiona Harrison, Caltech</vt:lpstr>
    </vt:vector>
  </TitlesOfParts>
  <Company>McGill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Astronomy</dc:title>
  <dc:creator>Victoria  Kaspi</dc:creator>
  <cp:lastModifiedBy>Victoria  Kaspi</cp:lastModifiedBy>
  <cp:revision>121</cp:revision>
  <dcterms:created xsi:type="dcterms:W3CDTF">2012-08-23T16:15:43Z</dcterms:created>
  <dcterms:modified xsi:type="dcterms:W3CDTF">2012-08-23T18:12:03Z</dcterms:modified>
</cp:coreProperties>
</file>