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35"/>
  </p:notesMasterIdLst>
  <p:sldIdLst>
    <p:sldId id="349" r:id="rId2"/>
    <p:sldId id="647" r:id="rId3"/>
    <p:sldId id="592" r:id="rId4"/>
    <p:sldId id="614" r:id="rId5"/>
    <p:sldId id="616" r:id="rId6"/>
    <p:sldId id="615" r:id="rId7"/>
    <p:sldId id="618" r:id="rId8"/>
    <p:sldId id="619" r:id="rId9"/>
    <p:sldId id="620" r:id="rId10"/>
    <p:sldId id="641" r:id="rId11"/>
    <p:sldId id="642" r:id="rId12"/>
    <p:sldId id="621" r:id="rId13"/>
    <p:sldId id="623" r:id="rId14"/>
    <p:sldId id="629" r:id="rId15"/>
    <p:sldId id="634" r:id="rId16"/>
    <p:sldId id="635" r:id="rId17"/>
    <p:sldId id="636" r:id="rId18"/>
    <p:sldId id="639" r:id="rId19"/>
    <p:sldId id="637" r:id="rId20"/>
    <p:sldId id="638" r:id="rId21"/>
    <p:sldId id="640" r:id="rId22"/>
    <p:sldId id="622" r:id="rId23"/>
    <p:sldId id="624" r:id="rId24"/>
    <p:sldId id="625" r:id="rId25"/>
    <p:sldId id="626" r:id="rId26"/>
    <p:sldId id="627" r:id="rId27"/>
    <p:sldId id="643" r:id="rId28"/>
    <p:sldId id="631" r:id="rId29"/>
    <p:sldId id="633" r:id="rId30"/>
    <p:sldId id="632" r:id="rId31"/>
    <p:sldId id="645" r:id="rId32"/>
    <p:sldId id="644" r:id="rId33"/>
    <p:sldId id="64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1" autoAdjust="0"/>
    <p:restoredTop sz="94790" autoAdjust="0"/>
  </p:normalViewPr>
  <p:slideViewPr>
    <p:cSldViewPr>
      <p:cViewPr varScale="1">
        <p:scale>
          <a:sx n="74" d="100"/>
          <a:sy n="74" d="100"/>
        </p:scale>
        <p:origin x="-11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4038A-77F3-488D-BA93-26501FA84869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0101-B025-4CDE-80A3-E245CE95D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2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68411main_fermi_logo_H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3224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image.png"/>
          <p:cNvPicPr>
            <a:picLocks noChangeAspect="1"/>
          </p:cNvPicPr>
          <p:nvPr userDrawn="1"/>
        </p:nvPicPr>
        <p:blipFill>
          <a:blip r:embed="rId3" cstate="print"/>
          <a:srcRect r="79224"/>
          <a:stretch>
            <a:fillRect/>
          </a:stretch>
        </p:blipFill>
        <p:spPr>
          <a:xfrm>
            <a:off x="7848600" y="27668"/>
            <a:ext cx="1295400" cy="5819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0"/>
            <a:ext cx="7239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apyrus" pitchFamily="66" charset="0"/>
              </a:defRPr>
            </a:lvl1pPr>
          </a:lstStyle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3874C-FD89-4986-8B60-E9929B212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4343400"/>
            <a:ext cx="37338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Matthew Kerr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kerrm@stanford.edu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Stanford University / KIPAC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10200" y="228600"/>
                <a:ext cx="373380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Pulsars in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rial" pitchFamily="34" charset="0"/>
                      </a:rPr>
                      <m:t>𝜸</m:t>
                    </m:r>
                  </m:oMath>
                </a14:m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Rays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algn="ctr"/>
                <a:endParaRPr lang="en-US" sz="40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What </a:t>
                </a:r>
                <a:r>
                  <a:rPr lang="en-US" sz="4000" b="1" i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Fermi</a:t>
                </a:r>
                <a:r>
                  <a:rPr lang="en-US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Is Teaching Us</a:t>
                </a:r>
                <a:endParaRPr lang="en-US" sz="4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28600"/>
                <a:ext cx="3733800" cy="3170099"/>
              </a:xfrm>
              <a:prstGeom prst="rect">
                <a:avLst/>
              </a:prstGeom>
              <a:blipFill rotWithShape="1">
                <a:blip r:embed="rId2"/>
                <a:stretch>
                  <a:fillRect l="-1307" t="-3846" r="-9641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01" name="Picture 1" descr="C:\Users\glast\Documents\sci0814CV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10200" cy="6879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71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Evidence: Caustics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Cheng, Ho, </a:t>
            </a:r>
            <a:r>
              <a:rPr lang="en-US" dirty="0" err="1" smtClean="0"/>
              <a:t>Ruderman</a:t>
            </a:r>
            <a:r>
              <a:rPr lang="en-US" dirty="0" smtClean="0"/>
              <a:t> 1986: for radiation emitted at a fraction of the light cylinder, emission piles up in phase due to time-of-flight + aberration offset.</a:t>
            </a:r>
          </a:p>
          <a:p>
            <a:pPr lvl="1"/>
            <a:r>
              <a:rPr lang="en-US" dirty="0" smtClean="0"/>
              <a:t>General property of outer </a:t>
            </a:r>
            <a:r>
              <a:rPr lang="en-US" dirty="0" err="1" smtClean="0"/>
              <a:t>magnetospheric</a:t>
            </a:r>
            <a:r>
              <a:rPr lang="en-US" dirty="0" smtClean="0"/>
              <a:t> emission, regardless of exact shape of magnetic field!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65"/>
          <a:stretch/>
        </p:blipFill>
        <p:spPr>
          <a:xfrm>
            <a:off x="886968" y="2816352"/>
            <a:ext cx="7159168" cy="365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1200" y="251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2PC PRELIMINARY</a:t>
            </a:r>
          </a:p>
        </p:txBody>
      </p:sp>
    </p:spTree>
    <p:extLst>
      <p:ext uri="{BB962C8B-B14F-4D97-AF65-F5344CB8AC3E}">
        <p14:creationId xmlns:p14="http://schemas.microsoft.com/office/powerpoint/2010/main" val="14807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Evidence: Caustics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Cheng, Ho, </a:t>
            </a:r>
            <a:r>
              <a:rPr lang="en-US" dirty="0" err="1" smtClean="0"/>
              <a:t>Ruderman</a:t>
            </a:r>
            <a:r>
              <a:rPr lang="en-US" dirty="0" smtClean="0"/>
              <a:t> 1986: for radiation emitted at a fraction of the light cylinder, emission piles up in phase due to time-of-flight + aberration offset.</a:t>
            </a:r>
          </a:p>
          <a:p>
            <a:pPr lvl="1"/>
            <a:r>
              <a:rPr lang="en-US" dirty="0" smtClean="0"/>
              <a:t>General property of outer </a:t>
            </a:r>
            <a:r>
              <a:rPr lang="en-US" dirty="0" err="1" smtClean="0"/>
              <a:t>magnetospheric</a:t>
            </a:r>
            <a:r>
              <a:rPr lang="en-US" dirty="0" smtClean="0"/>
              <a:t> emission, regardless of exact shape of magnetic field!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53"/>
          <a:stretch/>
        </p:blipFill>
        <p:spPr>
          <a:xfrm>
            <a:off x="886968" y="2816352"/>
            <a:ext cx="7202294" cy="365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1200" y="251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2PC PRELIMINARY</a:t>
            </a:r>
          </a:p>
        </p:txBody>
      </p:sp>
    </p:spTree>
    <p:extLst>
      <p:ext uri="{BB962C8B-B14F-4D97-AF65-F5344CB8AC3E}">
        <p14:creationId xmlns:p14="http://schemas.microsoft.com/office/powerpoint/2010/main" val="14807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Evidence: </a:t>
            </a:r>
            <a:br>
              <a:rPr lang="en-US" dirty="0" smtClean="0"/>
            </a:br>
            <a:r>
              <a:rPr lang="en-US" dirty="0" err="1" smtClean="0"/>
              <a:t>Multiwavelength</a:t>
            </a:r>
            <a:r>
              <a:rPr lang="en-US" dirty="0" smtClean="0"/>
              <a:t> Light Curves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Geometric emission models (particularly Outer Gap: CHR86, Romani &amp; </a:t>
                </a:r>
                <a:r>
                  <a:rPr lang="en-US" dirty="0" err="1"/>
                  <a:t>Yadigaroglu</a:t>
                </a:r>
                <a:r>
                  <a:rPr lang="en-US" dirty="0"/>
                  <a:t> 1994) predict an </a:t>
                </a:r>
                <a:r>
                  <a:rPr lang="en-US" dirty="0" err="1"/>
                  <a:t>anticorrelation</a:t>
                </a:r>
                <a:r>
                  <a:rPr lang="en-US" dirty="0"/>
                  <a:t> between the delay between radio (if observed) and gamma emission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the separation of the gamma-ray peaks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Δ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68199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5224046"/>
            <a:ext cx="266700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Romani &amp; </a:t>
            </a:r>
            <a:r>
              <a:rPr lang="en-US" sz="1600" dirty="0" err="1"/>
              <a:t>Yadigaroglu</a:t>
            </a:r>
            <a:r>
              <a:rPr lang="en-US" sz="1600" dirty="0"/>
              <a:t> </a:t>
            </a:r>
            <a:r>
              <a:rPr lang="en-US" sz="1600" dirty="0" smtClean="0"/>
              <a:t>1994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2714625"/>
            <a:ext cx="67913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Evidence: </a:t>
            </a:r>
            <a:br>
              <a:rPr lang="en-US" dirty="0"/>
            </a:br>
            <a:r>
              <a:rPr lang="en-US" dirty="0" err="1"/>
              <a:t>Multiwavelength</a:t>
            </a:r>
            <a:r>
              <a:rPr lang="en-US" dirty="0"/>
              <a:t> Light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Geometric emission models (particularly Outer Gap: CHR86, Romani &amp; </a:t>
                </a:r>
                <a:r>
                  <a:rPr lang="en-US" dirty="0" err="1" smtClean="0"/>
                  <a:t>Yadigaroglu</a:t>
                </a:r>
                <a:r>
                  <a:rPr lang="en-US" dirty="0" smtClean="0"/>
                  <a:t> 1994) predict an </a:t>
                </a:r>
                <a:r>
                  <a:rPr lang="en-US" dirty="0" err="1" smtClean="0"/>
                  <a:t>anticorrelation</a:t>
                </a:r>
                <a:r>
                  <a:rPr lang="en-US" dirty="0" smtClean="0"/>
                  <a:t> between the delay between radio (if observed) and gamma emission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the separation of the gamma-ray peaks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29000" y="5257800"/>
            <a:ext cx="762000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91000" y="3429000"/>
            <a:ext cx="2362200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29000" y="4596825"/>
                <a:ext cx="838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rgbClr val="C00000"/>
                    </a:solidFill>
                    <a:cs typeface="Arial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𝛿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”</a:t>
                </a:r>
                <a:endParaRPr lang="en-US" sz="3200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596825"/>
                <a:ext cx="83820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8978" t="-13542" r="-292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53000" y="2806395"/>
                <a:ext cx="838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rgbClr val="C00000"/>
                    </a:solidFill>
                    <a:cs typeface="Arial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Δ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806395"/>
                <a:ext cx="838200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8978" t="-13542" r="-365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209004" y="6062246"/>
            <a:ext cx="266700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Romani &amp; </a:t>
            </a:r>
            <a:r>
              <a:rPr lang="en-US" sz="1600" dirty="0" err="1"/>
              <a:t>Yadigaroglu</a:t>
            </a:r>
            <a:r>
              <a:rPr lang="en-US" sz="1600" dirty="0"/>
              <a:t> </a:t>
            </a:r>
            <a:r>
              <a:rPr lang="en-US" sz="1600" dirty="0" smtClean="0"/>
              <a:t>1994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“delta” vs. “Delta”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28" y="630930"/>
            <a:ext cx="7424943" cy="55961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5999" y="5181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2PC PRELIMINARY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0563" y="12954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Young Pulsars</a:t>
            </a:r>
          </a:p>
        </p:txBody>
      </p:sp>
    </p:spTree>
    <p:extLst>
      <p:ext uri="{BB962C8B-B14F-4D97-AF65-F5344CB8AC3E}">
        <p14:creationId xmlns:p14="http://schemas.microsoft.com/office/powerpoint/2010/main" val="34565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28" y="630930"/>
            <a:ext cx="7424943" cy="5596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“delta” vs. “Delta”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685800"/>
            <a:ext cx="3429000" cy="381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Points from Watters et al., 2009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5999" y="5181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2PC PRELIMINARY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0563" y="12954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Young Pulsars</a:t>
            </a:r>
          </a:p>
        </p:txBody>
      </p:sp>
    </p:spTree>
    <p:extLst>
      <p:ext uri="{BB962C8B-B14F-4D97-AF65-F5344CB8AC3E}">
        <p14:creationId xmlns:p14="http://schemas.microsoft.com/office/powerpoint/2010/main" val="11293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MSPs?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4830763"/>
          </a:xfrm>
        </p:spPr>
        <p:txBody>
          <a:bodyPr/>
          <a:lstStyle/>
          <a:p>
            <a:r>
              <a:rPr lang="en-US" dirty="0" smtClean="0"/>
              <a:t>One sub-group (J0030+0451 is prototype) resembles “young” pulsars.</a:t>
            </a:r>
          </a:p>
          <a:p>
            <a:r>
              <a:rPr lang="en-US" dirty="0" smtClean="0"/>
              <a:t>Others are complicated:</a:t>
            </a:r>
          </a:p>
          <a:p>
            <a:pPr lvl="1"/>
            <a:r>
              <a:rPr lang="en-US" dirty="0" smtClean="0"/>
              <a:t>Triples (e.g. 1231-1411)</a:t>
            </a:r>
          </a:p>
          <a:p>
            <a:pPr lvl="1"/>
            <a:r>
              <a:rPr lang="en-US" dirty="0" smtClean="0"/>
              <a:t>Aligned (B1937+21, B1957+20, J1823-3001A)</a:t>
            </a:r>
          </a:p>
          <a:p>
            <a:pPr lvl="2"/>
            <a:r>
              <a:rPr lang="en-US" dirty="0" smtClean="0"/>
              <a:t>See Espinoza et al. (in prep)!</a:t>
            </a:r>
          </a:p>
          <a:p>
            <a:pPr lvl="1"/>
            <a:r>
              <a:rPr lang="en-US" dirty="0" smtClean="0"/>
              <a:t>Emission from multiple poles?</a:t>
            </a:r>
          </a:p>
          <a:p>
            <a:pPr lvl="2"/>
            <a:r>
              <a:rPr lang="en-US" dirty="0" smtClean="0"/>
              <a:t>Bias in selecting </a:t>
            </a:r>
            <a:r>
              <a:rPr lang="en-US" dirty="0" err="1" smtClean="0"/>
              <a:t>fiducial</a:t>
            </a:r>
            <a:r>
              <a:rPr lang="en-US" dirty="0" smtClean="0"/>
              <a:t> phase…</a:t>
            </a:r>
          </a:p>
          <a:p>
            <a:r>
              <a:rPr lang="en-US" dirty="0" smtClean="0"/>
              <a:t>Whole process further complicated by profile evolution…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9" t="7367" r="23809"/>
          <a:stretch/>
        </p:blipFill>
        <p:spPr>
          <a:xfrm>
            <a:off x="4572000" y="1043188"/>
            <a:ext cx="4279143" cy="5183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48400" y="1295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2PC PRELIMINARY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1752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Young Pulsars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MSPs</a:t>
            </a:r>
          </a:p>
        </p:txBody>
      </p:sp>
    </p:spTree>
    <p:extLst>
      <p:ext uri="{BB962C8B-B14F-4D97-AF65-F5344CB8AC3E}">
        <p14:creationId xmlns:p14="http://schemas.microsoft.com/office/powerpoint/2010/main" val="19087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MSPs?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9281"/>
          <a:stretch/>
        </p:blipFill>
        <p:spPr bwMode="auto">
          <a:xfrm>
            <a:off x="942975" y="0"/>
            <a:ext cx="7258050" cy="236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87" b="-587"/>
          <a:stretch/>
        </p:blipFill>
        <p:spPr bwMode="auto">
          <a:xfrm>
            <a:off x="942975" y="2362200"/>
            <a:ext cx="72580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3800" y="304800"/>
            <a:ext cx="1981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Guillemot+, 2012</a:t>
            </a:r>
          </a:p>
        </p:txBody>
      </p:sp>
    </p:spTree>
    <p:extLst>
      <p:ext uri="{BB962C8B-B14F-4D97-AF65-F5344CB8AC3E}">
        <p14:creationId xmlns:p14="http://schemas.microsoft.com/office/powerpoint/2010/main" val="17744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MSPs?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4830763"/>
          </a:xfrm>
        </p:spPr>
        <p:txBody>
          <a:bodyPr/>
          <a:lstStyle/>
          <a:p>
            <a:r>
              <a:rPr lang="en-US" dirty="0" smtClean="0"/>
              <a:t>One sub-group (J0030+0451 is prototype) resembles “young” pulsars.</a:t>
            </a:r>
          </a:p>
          <a:p>
            <a:r>
              <a:rPr lang="en-US" dirty="0" smtClean="0"/>
              <a:t>Others are complicated:</a:t>
            </a:r>
          </a:p>
          <a:p>
            <a:pPr lvl="1"/>
            <a:r>
              <a:rPr lang="en-US" dirty="0" smtClean="0"/>
              <a:t>Triples (e.g. 1231-1411)</a:t>
            </a:r>
          </a:p>
          <a:p>
            <a:pPr lvl="1"/>
            <a:r>
              <a:rPr lang="en-US" dirty="0" smtClean="0"/>
              <a:t>Aligned (B1937+21, B1957+20, J1823-3001A)</a:t>
            </a:r>
          </a:p>
          <a:p>
            <a:pPr lvl="2"/>
            <a:r>
              <a:rPr lang="en-US" dirty="0" smtClean="0"/>
              <a:t>See Espinoza et al. (in prep)!</a:t>
            </a:r>
          </a:p>
          <a:p>
            <a:pPr lvl="1"/>
            <a:r>
              <a:rPr lang="en-US" dirty="0" smtClean="0"/>
              <a:t>Emission from multiple poles?</a:t>
            </a:r>
          </a:p>
          <a:p>
            <a:pPr lvl="2"/>
            <a:r>
              <a:rPr lang="en-US" dirty="0" smtClean="0"/>
              <a:t>Bias in selecting </a:t>
            </a:r>
            <a:r>
              <a:rPr lang="en-US" dirty="0" err="1" smtClean="0"/>
              <a:t>fiducial</a:t>
            </a:r>
            <a:r>
              <a:rPr lang="en-US" dirty="0" smtClean="0"/>
              <a:t> phase…</a:t>
            </a:r>
          </a:p>
          <a:p>
            <a:r>
              <a:rPr lang="en-US" dirty="0" smtClean="0"/>
              <a:t>Whole process further complicated by profile evolution…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9" t="7367" r="23809"/>
          <a:stretch/>
        </p:blipFill>
        <p:spPr>
          <a:xfrm>
            <a:off x="4572000" y="1043188"/>
            <a:ext cx="4279143" cy="5183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48400" y="1295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2PC PRELIMINARY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1752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Young Pulsars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MSPs</a:t>
            </a:r>
          </a:p>
        </p:txBody>
      </p:sp>
    </p:spTree>
    <p:extLst>
      <p:ext uri="{BB962C8B-B14F-4D97-AF65-F5344CB8AC3E}">
        <p14:creationId xmlns:p14="http://schemas.microsoft.com/office/powerpoint/2010/main" val="19606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MSPs?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399"/>
            <a:ext cx="741997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352800" y="1727775"/>
            <a:ext cx="838200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29000" y="1143000"/>
                <a:ext cx="838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rgbClr val="C00000"/>
                    </a:solidFill>
                    <a:cs typeface="Arial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𝛿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”</a:t>
                </a:r>
                <a:endParaRPr lang="en-US" sz="3200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143000"/>
                <a:ext cx="838200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8978" t="-13684" r="-2920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4724400" y="1194375"/>
            <a:ext cx="381000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29100" y="1229380"/>
            <a:ext cx="72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1252191"/>
            <a:ext cx="1524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Kerr+, 2012</a:t>
            </a:r>
          </a:p>
        </p:txBody>
      </p:sp>
    </p:spTree>
    <p:extLst>
      <p:ext uri="{BB962C8B-B14F-4D97-AF65-F5344CB8AC3E}">
        <p14:creationId xmlns:p14="http://schemas.microsoft.com/office/powerpoint/2010/main" val="35003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2"/>
          <a:stretch/>
        </p:blipFill>
        <p:spPr>
          <a:xfrm>
            <a:off x="513865" y="978794"/>
            <a:ext cx="8401535" cy="5574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Gamma Rays (I): </a:t>
            </a:r>
            <a:br>
              <a:rPr lang="en-US" dirty="0" smtClean="0"/>
            </a:br>
            <a:r>
              <a:rPr lang="en-US" dirty="0" smtClean="0"/>
              <a:t>117+ Pulsars!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121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2PC PRELIMINARY</a:t>
            </a:r>
          </a:p>
        </p:txBody>
      </p:sp>
    </p:spTree>
    <p:extLst>
      <p:ext uri="{BB962C8B-B14F-4D97-AF65-F5344CB8AC3E}">
        <p14:creationId xmlns:p14="http://schemas.microsoft.com/office/powerpoint/2010/main" val="4268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MSPs?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4830763"/>
          </a:xfrm>
        </p:spPr>
        <p:txBody>
          <a:bodyPr/>
          <a:lstStyle/>
          <a:p>
            <a:r>
              <a:rPr lang="en-US" dirty="0" smtClean="0"/>
              <a:t>One sub-group (J0030+0451 is prototype) resembles “young” pulsars.</a:t>
            </a:r>
          </a:p>
          <a:p>
            <a:r>
              <a:rPr lang="en-US" dirty="0" smtClean="0"/>
              <a:t>Others are complicated:</a:t>
            </a:r>
          </a:p>
          <a:p>
            <a:pPr lvl="1"/>
            <a:r>
              <a:rPr lang="en-US" dirty="0" smtClean="0"/>
              <a:t>Triples (e.g. 1231-1411)</a:t>
            </a:r>
          </a:p>
          <a:p>
            <a:pPr lvl="1"/>
            <a:r>
              <a:rPr lang="en-US" dirty="0" smtClean="0"/>
              <a:t>Aligned (B1937+21, B1957+20, J1823-3021A)</a:t>
            </a:r>
          </a:p>
          <a:p>
            <a:pPr lvl="2"/>
            <a:r>
              <a:rPr lang="en-US" dirty="0" smtClean="0"/>
              <a:t>See Espinoza et al. (in prep)!</a:t>
            </a:r>
          </a:p>
          <a:p>
            <a:pPr lvl="1"/>
            <a:r>
              <a:rPr lang="en-US" dirty="0" smtClean="0"/>
              <a:t>Emission from multiple poles?</a:t>
            </a:r>
          </a:p>
          <a:p>
            <a:pPr lvl="2"/>
            <a:r>
              <a:rPr lang="en-US" dirty="0" smtClean="0"/>
              <a:t>Bias in selecting </a:t>
            </a:r>
            <a:r>
              <a:rPr lang="en-US" dirty="0" err="1" smtClean="0"/>
              <a:t>fiducial</a:t>
            </a:r>
            <a:r>
              <a:rPr lang="en-US" dirty="0" smtClean="0"/>
              <a:t> phase…</a:t>
            </a:r>
          </a:p>
          <a:p>
            <a:r>
              <a:rPr lang="en-US" dirty="0" smtClean="0"/>
              <a:t>Whole process further complicated by profile evolution…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9" t="7367" r="23809"/>
          <a:stretch/>
        </p:blipFill>
        <p:spPr>
          <a:xfrm>
            <a:off x="4572000" y="1043188"/>
            <a:ext cx="4279143" cy="51838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1295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2PC PRELIMINARY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1752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Young Pulsars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MSPs</a:t>
            </a:r>
          </a:p>
        </p:txBody>
      </p:sp>
    </p:spTree>
    <p:extLst>
      <p:ext uri="{BB962C8B-B14F-4D97-AF65-F5344CB8AC3E}">
        <p14:creationId xmlns:p14="http://schemas.microsoft.com/office/powerpoint/2010/main" val="37630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Evidence: Little DC Emission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3250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Models with low-altitude emission (e.g. two-pole caustic, slot gap) tend to predict emission throughout the pulse phase, viz. a “DC” component.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2" name="Picture 4" descr="phaseplot_SG_xiast_L0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t="52779" r="73940" b="5057"/>
          <a:stretch>
            <a:fillRect/>
          </a:stretch>
        </p:blipFill>
        <p:spPr bwMode="auto">
          <a:xfrm>
            <a:off x="4114800" y="838200"/>
            <a:ext cx="4180331" cy="458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3400" y="5257800"/>
                <a:ext cx="4495800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Slot Gap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=60°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courtesy Alice Harding.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257800"/>
                <a:ext cx="44958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083" t="-6452" b="-2258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2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Evidence: Little DC Emission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325000" cy="4830763"/>
          </a:xfrm>
        </p:spPr>
        <p:txBody>
          <a:bodyPr/>
          <a:lstStyle/>
          <a:p>
            <a:r>
              <a:rPr lang="en-US" dirty="0" smtClean="0"/>
              <a:t>Most pulsars show a minimum consistent with the background.</a:t>
            </a:r>
          </a:p>
          <a:p>
            <a:endParaRPr lang="en-US" dirty="0" smtClean="0"/>
          </a:p>
          <a:p>
            <a:r>
              <a:rPr lang="en-US" dirty="0" smtClean="0"/>
              <a:t>Some exceptions:</a:t>
            </a:r>
          </a:p>
          <a:p>
            <a:pPr lvl="1"/>
            <a:r>
              <a:rPr lang="en-US" dirty="0" smtClean="0"/>
              <a:t>J1836-5825, J2021+4026</a:t>
            </a:r>
          </a:p>
          <a:p>
            <a:pPr lvl="1"/>
            <a:r>
              <a:rPr lang="en-US" dirty="0" smtClean="0"/>
              <a:t>Confirmed </a:t>
            </a:r>
            <a:r>
              <a:rPr lang="en-US" dirty="0" err="1" smtClean="0"/>
              <a:t>spectroscopically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2PC light curves use a photon weighting technique that provides spectral estimate of the absolute background!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3" descr="C:\Users\kerrm\Desktop\2PC_lcs\J1418-6058_2Deg_239557414_334108802MET_100_100000MeV_z100_Source_gtis_weights_pulse_profile_w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85"/>
          <a:stretch/>
        </p:blipFill>
        <p:spPr bwMode="auto">
          <a:xfrm>
            <a:off x="3782200" y="3657600"/>
            <a:ext cx="5285600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66"/>
          <a:stretch/>
        </p:blipFill>
        <p:spPr bwMode="auto">
          <a:xfrm>
            <a:off x="4003338" y="868680"/>
            <a:ext cx="4988262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8800" y="103474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1PC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400633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2PC PRELIMINARY</a:t>
            </a:r>
          </a:p>
        </p:txBody>
      </p:sp>
    </p:spTree>
    <p:extLst>
      <p:ext uri="{BB962C8B-B14F-4D97-AF65-F5344CB8AC3E}">
        <p14:creationId xmlns:p14="http://schemas.microsoft.com/office/powerpoint/2010/main" val="18400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Most </a:t>
            </a:r>
            <a:r>
              <a:rPr lang="en-US" sz="6600" dirty="0" smtClean="0">
                <a:solidFill>
                  <a:srgbClr val="FF0000"/>
                </a:solidFill>
              </a:rPr>
              <a:t>gamma ray spectra are </a:t>
            </a:r>
            <a:r>
              <a:rPr lang="en-US" sz="6600" u="sng" dirty="0" smtClean="0">
                <a:solidFill>
                  <a:srgbClr val="FF0000"/>
                </a:solidFill>
              </a:rPr>
              <a:t>consistent</a:t>
            </a:r>
            <a:r>
              <a:rPr lang="en-US" sz="6600" dirty="0" smtClean="0">
                <a:solidFill>
                  <a:srgbClr val="FF0000"/>
                </a:solidFill>
              </a:rPr>
              <a:t> with ~</a:t>
            </a:r>
            <a:r>
              <a:rPr lang="en-US" sz="6600" dirty="0" err="1" smtClean="0">
                <a:solidFill>
                  <a:srgbClr val="FF0000"/>
                </a:solidFill>
              </a:rPr>
              <a:t>monoenergetic</a:t>
            </a:r>
            <a:r>
              <a:rPr lang="en-US" sz="6600" dirty="0" smtClean="0">
                <a:solidFill>
                  <a:srgbClr val="FF0000"/>
                </a:solidFill>
              </a:rPr>
              <a:t> curvature </a:t>
            </a:r>
            <a:r>
              <a:rPr lang="en-US" sz="6600" dirty="0">
                <a:solidFill>
                  <a:srgbClr val="FF0000"/>
                </a:solidFill>
              </a:rPr>
              <a:t>r</a:t>
            </a:r>
            <a:r>
              <a:rPr lang="en-US" sz="6600" dirty="0" smtClean="0">
                <a:solidFill>
                  <a:srgbClr val="FF0000"/>
                </a:solidFill>
              </a:rPr>
              <a:t>adiation.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Curvature Radiation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Curvature radiation is simply synchrotron radiation where the particle acceleration is not due to gyration around a field line but the gradual trajectory change induced as it bends.</a:t>
                </a:r>
              </a:p>
              <a:p>
                <a:r>
                  <a:rPr lang="en-US" dirty="0" smtClean="0"/>
                  <a:t>Acceleration driven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||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; limited by losses to curvature radiation; sets particle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 factor, which sets ~maximum (cutoff) energy of the spectrum – note it is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independent of particle energy, magnetic field strength!</a:t>
                </a:r>
              </a:p>
              <a:p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Predicted spectrum: precisely synchrotron spectrum with this energy as critical frequency.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505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35052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3530084"/>
            <a:ext cx="2743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Venter &amp;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Jager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2010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4114800" cy="78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59917"/>
            <a:ext cx="3108960" cy="80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29432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5334000"/>
            <a:ext cx="42386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752975" y="4724400"/>
            <a:ext cx="733425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19600" y="4325151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/>
                          <a:cs typeface="Arial" pitchFamily="34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/>
                          <a:cs typeface="Arial" pitchFamily="34" charset="0"/>
                        </a:rPr>
                        <m:t>≪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/>
                              <a:cs typeface="Arial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/>
                              <a:cs typeface="Arial" pitchFamily="34" charset="0"/>
                            </a:rPr>
                            <m:t>𝐶𝑅</m:t>
                          </m:r>
                        </m:sub>
                      </m:sSub>
                    </m:oMath>
                  </m:oMathPara>
                </a14:m>
                <a:endParaRPr lang="en-US" dirty="0" err="1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325151"/>
                <a:ext cx="121920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4267200" y="5510373"/>
            <a:ext cx="485775" cy="450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91000" y="6031468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/>
                          <a:cs typeface="Arial" pitchFamily="34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/>
                          <a:cs typeface="Arial" pitchFamily="34" charset="0"/>
                        </a:rPr>
                        <m:t>≫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/>
                              <a:cs typeface="Arial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/>
                              <a:cs typeface="Arial" pitchFamily="34" charset="0"/>
                            </a:rPr>
                            <m:t>𝐶𝑅</m:t>
                          </m:r>
                        </m:sub>
                      </m:sSub>
                    </m:oMath>
                  </m:oMathPara>
                </a14:m>
                <a:endParaRPr lang="en-US" dirty="0" err="1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031468"/>
                <a:ext cx="121920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6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" r="8768"/>
          <a:stretch/>
        </p:blipFill>
        <p:spPr>
          <a:xfrm>
            <a:off x="4055772" y="2743200"/>
            <a:ext cx="4935828" cy="35455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4400" y="292779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Vela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0" y="2924578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2PC PRELIMINARY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 Pulsar Spectra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spectra of nearly every LAT pulsar is fit </a:t>
                </a:r>
                <a:r>
                  <a:rPr lang="en-US" u="sng" dirty="0" smtClean="0"/>
                  <a:t>reasonably</a:t>
                </a:r>
                <a:r>
                  <a:rPr lang="en-US" dirty="0" smtClean="0"/>
                  <a:t> well by a power-law times an exponential cutoff!</a:t>
                </a:r>
              </a:p>
              <a:p>
                <a:r>
                  <a:rPr lang="en-US" dirty="0" smtClean="0"/>
                  <a:t>Bright pulsars (viz. those with lots of statistics; primarily non-MSPs) prefer slightly harder tails, encapsulated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dirty="0" smtClean="0"/>
                  <a:t> in the general model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𝑑𝑁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𝑑𝐸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Γ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exp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𝐸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𝐶𝑅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i="1" dirty="0" smtClean="0"/>
                  <a:t>.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599"/>
            <a:ext cx="3505200" cy="339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1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of b &lt; 1?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371600"/>
                <a:ext cx="8229600" cy="4830763"/>
              </a:xfrm>
            </p:spPr>
            <p:txBody>
              <a:bodyPr/>
              <a:lstStyle/>
              <a:p>
                <a:r>
                  <a:rPr lang="en-US" dirty="0" smtClean="0"/>
                  <a:t>b=1 case is only an approximation to synchrotron spectrum anyway, and valid only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≫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𝐶𝑅</m:t>
                        </m:r>
                      </m:sub>
                    </m:sSub>
                  </m:oMath>
                </a14:m>
                <a:r>
                  <a:rPr lang="en-US" dirty="0" smtClean="0"/>
                  <a:t>, which doesn’t hold.</a:t>
                </a:r>
              </a:p>
              <a:p>
                <a:r>
                  <a:rPr lang="en-US" dirty="0" smtClean="0"/>
                  <a:t>Phase-averaged spectrum (and even a narrow slice of light curve) receives contributions from many field line sections, each with different curvature radii and/or accelerating fields.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71600"/>
                <a:ext cx="8229600" cy="4830763"/>
              </a:xfrm>
              <a:blipFill rotWithShape="1">
                <a:blip r:embed="rId2"/>
                <a:stretch>
                  <a:fillRect l="-667" t="-505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37" y="3124200"/>
            <a:ext cx="469066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0" y="3352800"/>
            <a:ext cx="1828800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Abdo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+ 2010 “Vela 2”</a:t>
            </a:r>
          </a:p>
        </p:txBody>
      </p:sp>
    </p:spTree>
    <p:extLst>
      <p:ext uri="{BB962C8B-B14F-4D97-AF65-F5344CB8AC3E}">
        <p14:creationId xmlns:p14="http://schemas.microsoft.com/office/powerpoint/2010/main" val="30844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834310"/>
            <a:ext cx="484822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2"/>
          <a:stretch/>
        </p:blipFill>
        <p:spPr bwMode="auto">
          <a:xfrm>
            <a:off x="0" y="998065"/>
            <a:ext cx="4829577" cy="479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Exception: Crab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5955268"/>
            <a:ext cx="2743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Credit: Kuiper+ (in prep.)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6012335"/>
            <a:ext cx="2286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Aleksić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+, 2012,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A&amp;A</a:t>
            </a:r>
          </a:p>
        </p:txBody>
      </p:sp>
    </p:spTree>
    <p:extLst>
      <p:ext uri="{BB962C8B-B14F-4D97-AF65-F5344CB8AC3E}">
        <p14:creationId xmlns:p14="http://schemas.microsoft.com/office/powerpoint/2010/main" val="25766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2"/>
          <a:stretch/>
        </p:blipFill>
        <p:spPr bwMode="auto">
          <a:xfrm>
            <a:off x="0" y="998065"/>
            <a:ext cx="4829577" cy="479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Exception: Crab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5955268"/>
            <a:ext cx="2743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Credit: Kuiper+ (in prep.)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6012335"/>
            <a:ext cx="2286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Aleksić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+, 2012,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A&amp;A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0" t="5790"/>
          <a:stretch/>
        </p:blipFill>
        <p:spPr bwMode="auto">
          <a:xfrm>
            <a:off x="4211392" y="1609858"/>
            <a:ext cx="1448336" cy="387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43600" y="1295400"/>
            <a:ext cx="281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Crab is a young, powerful, hot pulsar with a strong magnetic field – should be able to make many pairs, soft photon fields.  So, likely synchrotron self-Compton.  Unclear how much of spectrum due to curvature radiation.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See e.g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Aleksić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2011,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Lyutikov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+ 2012, Du+ 2012.</a:t>
            </a:r>
          </a:p>
        </p:txBody>
      </p:sp>
    </p:spTree>
    <p:extLst>
      <p:ext uri="{BB962C8B-B14F-4D97-AF65-F5344CB8AC3E}">
        <p14:creationId xmlns:p14="http://schemas.microsoft.com/office/powerpoint/2010/main" val="11500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Exception: PSR  B1509-58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8086725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2000" y="5943600"/>
            <a:ext cx="419576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Gamma Rays? (II)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1676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20 cm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6200" y="1248598"/>
            <a:ext cx="4881562" cy="3628202"/>
            <a:chOff x="152400" y="1093352"/>
            <a:chExt cx="4881562" cy="36282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370351"/>
              <a:ext cx="4881562" cy="335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73045" y="1093352"/>
              <a:ext cx="3194155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Kramer, Johnston, van </a:t>
              </a:r>
              <a:r>
                <a:rPr lang="en-US" sz="1400" dirty="0" err="1" smtClean="0">
                  <a:latin typeface="Arial" pitchFamily="34" charset="0"/>
                  <a:cs typeface="Arial" pitchFamily="34" charset="0"/>
                </a:rPr>
                <a:t>Straten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, 2006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2819400" y="1981200"/>
              <a:ext cx="457200" cy="68580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162300" y="2590800"/>
              <a:ext cx="18716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Micro-structure: “plasma weather”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3399" y="4971871"/>
                <a:ext cx="38862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smtClean="0">
                    <a:latin typeface="Arial" pitchFamily="34" charset="0"/>
                    <a:cs typeface="Arial" pitchFamily="34" charset="0"/>
                  </a:rPr>
                  <a:t>Energetics</a:t>
                </a:r>
              </a:p>
              <a:p>
                <a:r>
                  <a:rPr lang="en-US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1.2—1.6 GHz: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cs typeface="Arial" pitchFamily="34" charset="0"/>
                      </a:rPr>
                      <m:t>4×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/>
                            <a:cs typeface="Arial" pitchFamily="34" charset="0"/>
                          </a:rPr>
                          <m:t>10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  <a:cs typeface="Arial" pitchFamily="34" charset="0"/>
                          </a:rPr>
                          <m:t>−18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Arial" pitchFamily="34" charset="0"/>
                      </a:rPr>
                      <m:t>W</m:t>
                    </m:r>
                    <m:r>
                      <a:rPr lang="en-US" b="0" i="0" smtClean="0">
                        <a:latin typeface="Cambria Math"/>
                        <a:cs typeface="Arial" pitchFamily="34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Arial" pitchFamily="34" charset="0"/>
                          </a:rPr>
                          <m:t>m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0.1—30  </a:t>
                </a:r>
                <a:r>
                  <a:rPr lang="en-US" dirty="0" err="1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GeV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: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/>
                            <a:cs typeface="Arial" pitchFamily="34" charset="0"/>
                          </a:rPr>
                          <m:t>10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  <a:cs typeface="Arial" pitchFamily="34" charset="0"/>
                          </a:rPr>
                          <m:t>−11</m:t>
                        </m:r>
                      </m:sup>
                    </m:sSup>
                    <m:r>
                      <a:rPr lang="en-US" b="0" i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Arial" pitchFamily="34" charset="0"/>
                      </a:rPr>
                      <m:t>W</m:t>
                    </m:r>
                    <m:r>
                      <a:rPr lang="en-US" b="0" i="0" smtClean="0">
                        <a:latin typeface="Cambria Math"/>
                        <a:cs typeface="Arial" pitchFamily="34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Arial" pitchFamily="34" charset="0"/>
                          </a:rPr>
                          <m:t>m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4971871"/>
                <a:ext cx="3886201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254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91000" y="5257800"/>
            <a:ext cx="46482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Gamma efficiencies can be &gt;1%: an appreciable volume of magnetosphere must be involved in acceleration/emission.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15"/>
          <a:stretch/>
        </p:blipFill>
        <p:spPr bwMode="auto">
          <a:xfrm>
            <a:off x="5638800" y="1047750"/>
            <a:ext cx="2302099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24600" y="1355813"/>
            <a:ext cx="198120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Abdo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+, 2010 “Vela 2”</a:t>
            </a:r>
          </a:p>
        </p:txBody>
      </p:sp>
    </p:spTree>
    <p:extLst>
      <p:ext uri="{BB962C8B-B14F-4D97-AF65-F5344CB8AC3E}">
        <p14:creationId xmlns:p14="http://schemas.microsoft.com/office/powerpoint/2010/main" val="9891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Exception: Aligned MSPs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Alignment suggests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 and radio come from same set of field lines.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Presence of giant radio pulses + overall difficulty in (the author) imagining how to get coherent plasma emission while accelerating particles &amp; emitting gamma rays suggests a theory of emission should be time-dependent/stochastic.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2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Trends (I)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7653004" cy="548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07994" y="1600200"/>
            <a:ext cx="275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2PC PRELIMINARY</a:t>
            </a:r>
          </a:p>
        </p:txBody>
      </p:sp>
    </p:spTree>
    <p:extLst>
      <p:ext uri="{BB962C8B-B14F-4D97-AF65-F5344CB8AC3E}">
        <p14:creationId xmlns:p14="http://schemas.microsoft.com/office/powerpoint/2010/main" val="31113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Trends (II)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7754348" cy="548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95345" y="1371600"/>
            <a:ext cx="275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2PC PRELIMINARY</a:t>
            </a:r>
          </a:p>
        </p:txBody>
      </p:sp>
    </p:spTree>
    <p:extLst>
      <p:ext uri="{BB962C8B-B14F-4D97-AF65-F5344CB8AC3E}">
        <p14:creationId xmlns:p14="http://schemas.microsoft.com/office/powerpoint/2010/main" val="774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Four+ years of </a:t>
                </a:r>
                <a:r>
                  <a:rPr lang="en-US" i="1" dirty="0" smtClean="0"/>
                  <a:t>Fermi</a:t>
                </a:r>
                <a:r>
                  <a:rPr lang="en-US" dirty="0" smtClean="0"/>
                  <a:t> observations have delivered an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excellent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population of pulsars for studying pulsar formation and operation.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Presence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≫ </m:t>
                    </m:r>
                  </m:oMath>
                </a14:m>
                <a:r>
                  <a:rPr lang="en-US" dirty="0" err="1" smtClean="0"/>
                  <a:t>GeV</a:t>
                </a:r>
                <a:r>
                  <a:rPr lang="en-US" dirty="0" smtClean="0"/>
                  <a:t> photons, light curve morphology, and lack of DC emission indicate the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particles are accelerated and gamma rays emitted from the outer magnetosphere.</a:t>
                </a:r>
              </a:p>
              <a:p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The emission characteristics for the bulk of pulsars is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consistent with radiation reaction-limited curvature radiation.</a:t>
                </a:r>
              </a:p>
              <a:p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“Anomalously” high (Crab) and low (B1509-58) cutoffs (and spectral index evolution?) suggest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synchrotron self-Compton is an important process in very young pulsars.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505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791200"/>
            <a:ext cx="8305800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Thanks to the organizers for the opportunity to speak, 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 for arranging such a nice conference!</a:t>
            </a:r>
          </a:p>
        </p:txBody>
      </p:sp>
    </p:spTree>
    <p:extLst>
      <p:ext uri="{BB962C8B-B14F-4D97-AF65-F5344CB8AC3E}">
        <p14:creationId xmlns:p14="http://schemas.microsoft.com/office/powerpoint/2010/main" val="29811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Gamma Rays?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Gamma rays are produced incoherently by </a:t>
            </a:r>
            <a:r>
              <a:rPr lang="en-US" dirty="0" err="1" smtClean="0"/>
              <a:t>ultrarelativistic</a:t>
            </a:r>
            <a:r>
              <a:rPr lang="en-US" dirty="0" smtClean="0"/>
              <a:t> particles:</a:t>
            </a:r>
          </a:p>
          <a:p>
            <a:pPr lvl="1"/>
            <a:r>
              <a:rPr lang="en-US" dirty="0" smtClean="0"/>
              <a:t>Particles (probably) have small pitch angle distribution…</a:t>
            </a:r>
          </a:p>
          <a:p>
            <a:pPr lvl="1"/>
            <a:r>
              <a:rPr lang="en-US" dirty="0" smtClean="0"/>
              <a:t>… so gamma rays </a:t>
            </a:r>
            <a:r>
              <a:rPr lang="en-US" b="1" dirty="0" smtClean="0"/>
              <a:t>should be beamed along field lines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Propagation effects are negligible (in the outer magnetosphere).</a:t>
            </a:r>
          </a:p>
          <a:p>
            <a:pPr lvl="2"/>
            <a:r>
              <a:rPr lang="en-US" dirty="0" smtClean="0"/>
              <a:t>Nobody puts gamma rays in the corner.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So gamma rays can directly track structure of magnetic field!</a:t>
            </a:r>
          </a:p>
          <a:p>
            <a:endParaRPr lang="en-US" dirty="0" smtClean="0"/>
          </a:p>
          <a:p>
            <a:r>
              <a:rPr lang="en-US" dirty="0" smtClean="0"/>
              <a:t>Or, with a magnetic field model, gamma rays can tell us where they come from.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Basic Geometry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09320" y="1257300"/>
                <a:ext cx="3107630" cy="5027613"/>
              </a:xfrm>
            </p:spPr>
            <p:txBody>
              <a:bodyPr/>
              <a:lstStyle/>
              <a:p>
                <a:r>
                  <a:rPr lang="en-US" dirty="0" smtClean="0"/>
                  <a:t>Neutron stars dominated by dipole field…</a:t>
                </a:r>
              </a:p>
              <a:p>
                <a:r>
                  <a:rPr lang="en-US" dirty="0"/>
                  <a:t>s</a:t>
                </a:r>
                <a:r>
                  <a:rPr lang="en-US" dirty="0" smtClean="0"/>
                  <a:t>o all intrinsic physics should be determined by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, the magnetic inclination to the spin axis…</a:t>
                </a:r>
              </a:p>
              <a:p>
                <a:r>
                  <a:rPr lang="en-US" dirty="0" smtClean="0"/>
                  <a:t>and all observed properties should be determined by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𝜁</m:t>
                    </m:r>
                  </m:oMath>
                </a14:m>
                <a:r>
                  <a:rPr lang="en-US" dirty="0" smtClean="0"/>
                  <a:t>, the inclination of the observer to the spin axis.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9320" y="1257300"/>
                <a:ext cx="3107630" cy="5027613"/>
              </a:xfrm>
              <a:blipFill rotWithShape="1">
                <a:blip r:embed="rId2"/>
                <a:stretch>
                  <a:fillRect l="-4706" t="-485" b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3D37-5A87-43AD-BE72-874119AB388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3" descr="ogtp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73975"/>
            <a:ext cx="5257800" cy="540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730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closer look at “Geometry”:</a:t>
            </a:r>
            <a:br>
              <a:rPr lang="en-US" dirty="0" smtClean="0"/>
            </a:br>
            <a:r>
              <a:rPr lang="en-US" dirty="0" smtClean="0"/>
              <a:t>Emission Models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228600" y="1066800"/>
            <a:ext cx="5257800" cy="5410200"/>
            <a:chOff x="4127500" y="1689100"/>
            <a:chExt cx="4624388" cy="4787900"/>
          </a:xfrm>
        </p:grpSpPr>
        <p:pic>
          <p:nvPicPr>
            <p:cNvPr id="8" name="Picture 3" descr="ogtpc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27500" y="1695450"/>
              <a:ext cx="4624388" cy="478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endCxn id="15" idx="6"/>
            </p:cNvCxnSpPr>
            <p:nvPr/>
          </p:nvCxnSpPr>
          <p:spPr>
            <a:xfrm rot="5400000" flipH="1" flipV="1">
              <a:off x="4788694" y="2613819"/>
              <a:ext cx="1944687" cy="930275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4495800" y="2641600"/>
              <a:ext cx="2006600" cy="63500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 flipV="1">
              <a:off x="6045200" y="1828800"/>
              <a:ext cx="533400" cy="1905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25"/>
            <p:cNvSpPr txBox="1">
              <a:spLocks noChangeArrowheads="1"/>
            </p:cNvSpPr>
            <p:nvPr/>
          </p:nvSpPr>
          <p:spPr bwMode="auto">
            <a:xfrm>
              <a:off x="6540500" y="1689100"/>
              <a:ext cx="15398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u="none">
                  <a:solidFill>
                    <a:srgbClr val="FF0000"/>
                  </a:solidFill>
                  <a:latin typeface="Arial" charset="0"/>
                  <a:cs typeface="Arial" charset="0"/>
                </a:rPr>
                <a:t>radio emission cone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V="1">
              <a:off x="7270750" y="4070350"/>
              <a:ext cx="927100" cy="17780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0"/>
            <p:cNvSpPr txBox="1">
              <a:spLocks noChangeArrowheads="1"/>
            </p:cNvSpPr>
            <p:nvPr/>
          </p:nvSpPr>
          <p:spPr bwMode="auto">
            <a:xfrm>
              <a:off x="7188200" y="45720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u="none">
                  <a:solidFill>
                    <a:srgbClr val="00B050"/>
                  </a:solidFill>
                  <a:latin typeface="Symbol" pitchFamily="18" charset="2"/>
                  <a:cs typeface="Arial" charset="0"/>
                </a:rPr>
                <a:t>g</a:t>
              </a:r>
              <a:r>
                <a:rPr lang="en-US" sz="1200" u="none">
                  <a:solidFill>
                    <a:srgbClr val="00B050"/>
                  </a:solidFill>
                  <a:latin typeface="Arial" charset="0"/>
                  <a:cs typeface="Arial" charset="0"/>
                </a:rPr>
                <a:t>-ray emission fan beam</a:t>
              </a:r>
            </a:p>
          </p:txBody>
        </p:sp>
        <p:sp>
          <p:nvSpPr>
            <p:cNvPr id="15" name="Oval 14"/>
            <p:cNvSpPr/>
            <p:nvPr/>
          </p:nvSpPr>
          <p:spPr>
            <a:xfrm rot="1039520">
              <a:off x="5816600" y="1943100"/>
              <a:ext cx="419100" cy="203200"/>
            </a:xfrm>
            <a:prstGeom prst="ellipse">
              <a:avLst/>
            </a:prstGeom>
            <a:solidFill>
              <a:srgbClr val="FF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u="none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656989" y="878524"/>
            <a:ext cx="3364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Polar Cap (</a:t>
            </a:r>
            <a:r>
              <a:rPr lang="en-US" sz="1400" b="1" dirty="0" smtClean="0">
                <a:solidFill>
                  <a:srgbClr val="FF0000"/>
                </a:solidFill>
              </a:rPr>
              <a:t>PC</a:t>
            </a:r>
            <a:r>
              <a:rPr lang="en-US" sz="14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/>
              <a:t>Arons</a:t>
            </a:r>
            <a:r>
              <a:rPr lang="en-US" sz="1400" dirty="0" smtClean="0"/>
              <a:t>, </a:t>
            </a:r>
            <a:r>
              <a:rPr lang="en-US" sz="1400" dirty="0" err="1" smtClean="0"/>
              <a:t>ApJ</a:t>
            </a:r>
            <a:r>
              <a:rPr lang="en-US" sz="1400" dirty="0" smtClean="0"/>
              <a:t> 1979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Harding, </a:t>
            </a:r>
            <a:r>
              <a:rPr lang="en-US" sz="1400" dirty="0" err="1" smtClean="0"/>
              <a:t>ApJ</a:t>
            </a:r>
            <a:r>
              <a:rPr lang="en-US" sz="1400" dirty="0" smtClean="0"/>
              <a:t> 1982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r>
              <a:rPr lang="en-US" sz="1400" b="1" dirty="0" smtClean="0"/>
              <a:t>Outer Gap (</a:t>
            </a:r>
            <a:r>
              <a:rPr lang="en-US" sz="1400" b="1" dirty="0" smtClean="0">
                <a:solidFill>
                  <a:srgbClr val="FF0000"/>
                </a:solidFill>
              </a:rPr>
              <a:t>OG</a:t>
            </a:r>
            <a:r>
              <a:rPr lang="en-US" sz="14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Cheng, Ho, </a:t>
            </a:r>
            <a:r>
              <a:rPr lang="en-US" sz="1400" dirty="0" err="1" smtClean="0"/>
              <a:t>Ruderman</a:t>
            </a:r>
            <a:r>
              <a:rPr lang="en-US" sz="1400" dirty="0" smtClean="0"/>
              <a:t>, </a:t>
            </a:r>
            <a:r>
              <a:rPr lang="en-US" sz="1400" dirty="0" err="1" smtClean="0"/>
              <a:t>ApJ</a:t>
            </a:r>
            <a:r>
              <a:rPr lang="en-US" sz="1400" dirty="0" smtClean="0"/>
              <a:t> 1986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Romani </a:t>
            </a:r>
            <a:r>
              <a:rPr lang="en-US" sz="1400" dirty="0" err="1" smtClean="0"/>
              <a:t>ApJ</a:t>
            </a:r>
            <a:r>
              <a:rPr lang="en-US" sz="1400" dirty="0" smtClean="0"/>
              <a:t> 1996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r>
              <a:rPr lang="en-US" sz="1400" b="1" dirty="0" smtClean="0"/>
              <a:t>Slot Gap (</a:t>
            </a:r>
            <a:r>
              <a:rPr lang="en-US" sz="1400" b="1" dirty="0" smtClean="0">
                <a:solidFill>
                  <a:srgbClr val="FF0000"/>
                </a:solidFill>
              </a:rPr>
              <a:t>SG</a:t>
            </a:r>
            <a:r>
              <a:rPr lang="en-US" sz="1400" b="1" dirty="0" smtClean="0"/>
              <a:t>) / Two-pole Caustic (</a:t>
            </a:r>
            <a:r>
              <a:rPr lang="en-US" sz="1400" b="1" dirty="0" smtClean="0">
                <a:solidFill>
                  <a:srgbClr val="FF0000"/>
                </a:solidFill>
              </a:rPr>
              <a:t>TPC</a:t>
            </a:r>
            <a:r>
              <a:rPr lang="en-US" sz="14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/>
              <a:t>Arons</a:t>
            </a:r>
            <a:r>
              <a:rPr lang="en-US" sz="1400" dirty="0" smtClean="0"/>
              <a:t>, </a:t>
            </a:r>
            <a:r>
              <a:rPr lang="en-US" sz="1400" dirty="0" err="1" smtClean="0"/>
              <a:t>ApJ</a:t>
            </a:r>
            <a:r>
              <a:rPr lang="en-US" sz="1400" dirty="0" smtClean="0"/>
              <a:t> 1983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/>
              <a:t>Muslimov</a:t>
            </a:r>
            <a:r>
              <a:rPr lang="en-US" sz="1400" dirty="0" smtClean="0"/>
              <a:t> </a:t>
            </a:r>
            <a:r>
              <a:rPr lang="en-US" sz="1400" dirty="0"/>
              <a:t>&amp; Harding, </a:t>
            </a:r>
            <a:r>
              <a:rPr lang="en-US" sz="1400" dirty="0" err="1"/>
              <a:t>ApJ</a:t>
            </a:r>
            <a:r>
              <a:rPr lang="en-US" sz="1400" dirty="0"/>
              <a:t> </a:t>
            </a:r>
            <a:r>
              <a:rPr lang="en-US" sz="1400" dirty="0" smtClean="0"/>
              <a:t>2004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/>
              <a:t>Dyks</a:t>
            </a:r>
            <a:r>
              <a:rPr lang="en-US" sz="1400" dirty="0" smtClean="0"/>
              <a:t> &amp; </a:t>
            </a:r>
            <a:r>
              <a:rPr lang="en-US" sz="1400" dirty="0" err="1" smtClean="0"/>
              <a:t>Rudak</a:t>
            </a:r>
            <a:r>
              <a:rPr lang="en-US" sz="1400" dirty="0" smtClean="0"/>
              <a:t>, </a:t>
            </a:r>
            <a:r>
              <a:rPr lang="en-US" sz="1400" dirty="0" err="1" smtClean="0"/>
              <a:t>ApJ</a:t>
            </a:r>
            <a:r>
              <a:rPr lang="en-US" sz="1400" dirty="0" smtClean="0"/>
              <a:t> 2003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r>
              <a:rPr lang="en-US" sz="1400" b="1" dirty="0" err="1" smtClean="0"/>
              <a:t>Separatrix</a:t>
            </a:r>
            <a:r>
              <a:rPr lang="en-US" sz="1400" b="1" dirty="0" smtClean="0"/>
              <a:t> Layer (</a:t>
            </a:r>
            <a:r>
              <a:rPr lang="en-US" sz="1400" b="1" dirty="0" smtClean="0">
                <a:solidFill>
                  <a:srgbClr val="FF0000"/>
                </a:solidFill>
              </a:rPr>
              <a:t>SL</a:t>
            </a:r>
            <a:r>
              <a:rPr lang="en-US" sz="1400" b="1" dirty="0" smtClean="0"/>
              <a:t>)</a:t>
            </a:r>
            <a:endParaRPr lang="en-US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/>
              <a:t>Bai</a:t>
            </a:r>
            <a:r>
              <a:rPr lang="en-US" sz="1400" dirty="0" smtClean="0"/>
              <a:t> &amp; </a:t>
            </a:r>
            <a:r>
              <a:rPr lang="en-US" sz="1400" dirty="0" err="1" smtClean="0"/>
              <a:t>Spitkovsky</a:t>
            </a:r>
            <a:r>
              <a:rPr lang="en-US" sz="1400" dirty="0" smtClean="0"/>
              <a:t> 2010</a:t>
            </a:r>
            <a:endParaRPr lang="en-US" sz="1400" dirty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42425" y="4503509"/>
                <a:ext cx="3379507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Controlling parameters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𝜁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, viz. GEOMETRY.</a:t>
                </a:r>
              </a:p>
              <a:p>
                <a:endParaRPr lang="en-US" sz="1600" dirty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425" y="4503509"/>
                <a:ext cx="3379507" cy="2000548"/>
              </a:xfrm>
              <a:prstGeom prst="rect">
                <a:avLst/>
              </a:prstGeom>
              <a:blipFill rotWithShape="1">
                <a:blip r:embed="rId3"/>
                <a:stretch>
                  <a:fillRect l="-2888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3D37-5A87-43AD-BE72-874119AB388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Gamma rays </a:t>
            </a:r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(mostly)</a:t>
            </a: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come from the outer magnetosphere.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Evidence: Spectral Cutoffs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magnetic fields can attenuate gamma rays through pair production.  The opacity depends exponentially on energy, so the gamma-ray spectrum is “super-exponentially” cutoff above the critical energy [Baring, 2004]: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" r="8768"/>
          <a:stretch/>
        </p:blipFill>
        <p:spPr>
          <a:xfrm>
            <a:off x="76200" y="2702837"/>
            <a:ext cx="4935828" cy="354556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951929"/>
              </p:ext>
            </p:extLst>
          </p:nvPr>
        </p:nvGraphicFramePr>
        <p:xfrm>
          <a:off x="5034566" y="2438400"/>
          <a:ext cx="39671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4" imgW="2082800" imgH="431800" progId="Equation.3">
                  <p:embed/>
                </p:oleObj>
              </mc:Choice>
              <mc:Fallback>
                <p:oleObj name="Equation" r:id="rId4" imgW="2082800" imgH="431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4566" y="2438400"/>
                        <a:ext cx="3967163" cy="8223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4828" y="288743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Vela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2772" y="2884215"/>
            <a:ext cx="2040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2PC 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81600" y="4800600"/>
                <a:ext cx="3505200" cy="1477328"/>
              </a:xfrm>
              <a:prstGeom prst="rect">
                <a:avLst/>
              </a:prstGeom>
              <a:noFill/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MAGIC [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Aleksić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2012] and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Veritas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detections of Crab pulsar up to 400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GeV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imply emission from ~10% of the light cylinder (~11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⋆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800600"/>
                <a:ext cx="3505200" cy="1477328"/>
              </a:xfrm>
              <a:prstGeom prst="rect">
                <a:avLst/>
              </a:prstGeom>
              <a:blipFill rotWithShape="1">
                <a:blip r:embed="rId6"/>
                <a:stretch>
                  <a:fillRect l="-1213" t="-1639" r="-2426" b="-4918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4343400" y="3810000"/>
            <a:ext cx="838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64238" y="3627343"/>
                <a:ext cx="2134880" cy="36933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>
                    <a:cs typeface="Arial" pitchFamily="34" charset="0"/>
                  </a:rPr>
                  <a:t>40 </a:t>
                </a:r>
                <a:r>
                  <a:rPr lang="en-US" b="0" dirty="0" err="1" smtClean="0">
                    <a:cs typeface="Arial" pitchFamily="34" charset="0"/>
                  </a:rPr>
                  <a:t>GeV</a:t>
                </a:r>
                <a:r>
                  <a:rPr lang="en-US" b="0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cs typeface="Arial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Arial" pitchFamily="34" charset="0"/>
                      </a:rPr>
                      <m:t>r</m:t>
                    </m:r>
                    <m:r>
                      <a:rPr lang="en-US" b="0" i="0" smtClean="0">
                        <a:latin typeface="Cambria Math"/>
                        <a:cs typeface="Arial" pitchFamily="34" charset="0"/>
                      </a:rPr>
                      <m:t>&gt;~5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Arial" pitchFamily="34" charset="0"/>
                          </a:rPr>
                          <m:t>R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⋆</m:t>
                        </m:r>
                      </m:sub>
                    </m:sSub>
                  </m:oMath>
                </a14:m>
                <a:endParaRPr lang="en-US" dirty="0" err="1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238" y="3627343"/>
                <a:ext cx="2134880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273" t="-7937" b="-20635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Evidence: Caustics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Cheng, Ho, </a:t>
            </a:r>
            <a:r>
              <a:rPr lang="en-US" dirty="0" err="1" smtClean="0"/>
              <a:t>Ruderman</a:t>
            </a:r>
            <a:r>
              <a:rPr lang="en-US" dirty="0" smtClean="0"/>
              <a:t> 1986: for radiation emitted at a fraction of the light cylinder, emission piles up in phase due to time-of-flight + aberration offset.</a:t>
            </a:r>
          </a:p>
          <a:p>
            <a:pPr lvl="1"/>
            <a:r>
              <a:rPr lang="en-US" dirty="0" smtClean="0"/>
              <a:t>General property of outer </a:t>
            </a:r>
            <a:r>
              <a:rPr lang="en-US" dirty="0" err="1" smtClean="0"/>
              <a:t>magnetospheric</a:t>
            </a:r>
            <a:r>
              <a:rPr lang="en-US" dirty="0" smtClean="0"/>
              <a:t> emission, regardless of exact shape of magnetic field!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Symposium 291 / Beijing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874C-FD89-4986-8B60-E9929B212DB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77"/>
          <a:stretch/>
        </p:blipFill>
        <p:spPr>
          <a:xfrm>
            <a:off x="886022" y="2819400"/>
            <a:ext cx="7114978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1200" y="251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2PC PRELIMINARY</a:t>
            </a:r>
          </a:p>
        </p:txBody>
      </p:sp>
    </p:spTree>
    <p:extLst>
      <p:ext uri="{BB962C8B-B14F-4D97-AF65-F5344CB8AC3E}">
        <p14:creationId xmlns:p14="http://schemas.microsoft.com/office/powerpoint/2010/main" val="176333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46352</TotalTime>
  <Words>1841</Words>
  <Application>Microsoft Office PowerPoint</Application>
  <PresentationFormat>On-screen Show (4:3)</PresentationFormat>
  <Paragraphs>286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Equation</vt:lpstr>
      <vt:lpstr>PowerPoint Presentation</vt:lpstr>
      <vt:lpstr>Why Gamma Rays (I):  117+ Pulsars!</vt:lpstr>
      <vt:lpstr>Why Gamma Rays? (II)</vt:lpstr>
      <vt:lpstr>Why Gamma Rays? (III)</vt:lpstr>
      <vt:lpstr>Basic Geometry</vt:lpstr>
      <vt:lpstr>A closer look at “Geometry”: Emission Models</vt:lpstr>
      <vt:lpstr>PowerPoint Presentation</vt:lpstr>
      <vt:lpstr>Evidence: Spectral Cutoffs</vt:lpstr>
      <vt:lpstr>Evidence: Caustics</vt:lpstr>
      <vt:lpstr>Evidence: Caustics</vt:lpstr>
      <vt:lpstr>Evidence: Caustics</vt:lpstr>
      <vt:lpstr>Evidence:  Multiwavelength Light Curves</vt:lpstr>
      <vt:lpstr>Evidence:  Multiwavelength Light Curves</vt:lpstr>
      <vt:lpstr>“delta” vs. “Delta”</vt:lpstr>
      <vt:lpstr>“delta” vs. “Delta”</vt:lpstr>
      <vt:lpstr>With MSPs?</vt:lpstr>
      <vt:lpstr>With MSPs?</vt:lpstr>
      <vt:lpstr>With MSPs?</vt:lpstr>
      <vt:lpstr>With MSPs?</vt:lpstr>
      <vt:lpstr>With MSPs?</vt:lpstr>
      <vt:lpstr>Evidence: Little DC Emission</vt:lpstr>
      <vt:lpstr>Evidence: Little DC Emission</vt:lpstr>
      <vt:lpstr>PowerPoint Presentation</vt:lpstr>
      <vt:lpstr>Curvature Radiation</vt:lpstr>
      <vt:lpstr>LAT Pulsar Spectra</vt:lpstr>
      <vt:lpstr>Significance of b &lt; 1?</vt:lpstr>
      <vt:lpstr>Exception: Crab</vt:lpstr>
      <vt:lpstr>Exception: Crab</vt:lpstr>
      <vt:lpstr>Exception: PSR  B1509-58</vt:lpstr>
      <vt:lpstr>Exception: Aligned MSPs</vt:lpstr>
      <vt:lpstr>Other Trends (I)</vt:lpstr>
      <vt:lpstr>Other Trends (II)</vt:lpstr>
      <vt:lpstr>Summary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IAU Symposium 291 Talk</dc:title>
  <dc:creator>.</dc:creator>
  <cp:lastModifiedBy>kerrm</cp:lastModifiedBy>
  <cp:revision>1430</cp:revision>
  <dcterms:created xsi:type="dcterms:W3CDTF">2009-01-19T22:10:40Z</dcterms:created>
  <dcterms:modified xsi:type="dcterms:W3CDTF">2012-08-24T01:43:41Z</dcterms:modified>
</cp:coreProperties>
</file>