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257" r:id="rId4"/>
    <p:sldId id="258" r:id="rId5"/>
    <p:sldId id="283" r:id="rId6"/>
    <p:sldId id="289" r:id="rId7"/>
    <p:sldId id="284" r:id="rId8"/>
    <p:sldId id="285" r:id="rId9"/>
    <p:sldId id="286" r:id="rId10"/>
    <p:sldId id="287" r:id="rId11"/>
    <p:sldId id="290" r:id="rId12"/>
    <p:sldId id="277" r:id="rId13"/>
    <p:sldId id="288" r:id="rId14"/>
    <p:sldId id="291" r:id="rId15"/>
    <p:sldId id="292" r:id="rId16"/>
    <p:sldId id="275" r:id="rId17"/>
    <p:sldId id="279" r:id="rId18"/>
    <p:sldId id="293" r:id="rId19"/>
    <p:sldId id="294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2149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4084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758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4327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356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8642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3065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6786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6061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4533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8519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3823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4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25.jpeg"/><Relationship Id="rId4" Type="http://schemas.openxmlformats.org/officeDocument/2006/relationships/image" Target="../media/image3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27.png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mp"/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tmp"/><Relationship Id="rId4" Type="http://schemas.openxmlformats.org/officeDocument/2006/relationships/image" Target="../media/image34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g"/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12" Type="http://schemas.openxmlformats.org/officeDocument/2006/relationships/image" Target="../media/image49.jpg"/><Relationship Id="rId17" Type="http://schemas.openxmlformats.org/officeDocument/2006/relationships/image" Target="../media/image54.jpeg"/><Relationship Id="rId2" Type="http://schemas.openxmlformats.org/officeDocument/2006/relationships/image" Target="../media/image39.jpg"/><Relationship Id="rId16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g"/><Relationship Id="rId10" Type="http://schemas.openxmlformats.org/officeDocument/2006/relationships/image" Target="../media/image47.jpg"/><Relationship Id="rId4" Type="http://schemas.openxmlformats.org/officeDocument/2006/relationships/image" Target="../media/image41.jp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http://www.epta.eu.or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jpg"/><Relationship Id="rId5" Type="http://schemas.openxmlformats.org/officeDocument/2006/relationships/image" Target="../media/image4.jpeg"/><Relationship Id="rId10" Type="http://schemas.openxmlformats.org/officeDocument/2006/relationships/image" Target="../media/image11.jp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gif"/><Relationship Id="rId5" Type="http://schemas.openxmlformats.org/officeDocument/2006/relationships/image" Target="../media/image4.jpeg"/><Relationship Id="rId10" Type="http://schemas.openxmlformats.org/officeDocument/2006/relationships/image" Target="../media/image14.gif"/><Relationship Id="rId4" Type="http://schemas.openxmlformats.org/officeDocument/2006/relationships/image" Target="../media/image3.jpeg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jpeg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image" Target="../media/image4.jpeg"/><Relationship Id="rId10" Type="http://schemas.openxmlformats.org/officeDocument/2006/relationships/image" Target="../media/image20.jpe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23.png"/><Relationship Id="rId4" Type="http://schemas.openxmlformats.org/officeDocument/2006/relationships/image" Target="../media/image3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525214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/>
          </p:cNvSpPr>
          <p:nvPr/>
        </p:nvSpPr>
        <p:spPr bwMode="auto">
          <a:xfrm>
            <a:off x="1395028" y="-27384"/>
            <a:ext cx="65613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Update of the </a:t>
            </a:r>
            <a:r>
              <a:rPr lang="en-US" altLang="zh-CN" sz="28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European Pulsar Timing </a:t>
            </a:r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Array</a:t>
            </a:r>
            <a:endParaRPr lang="en-US" altLang="zh-CN" sz="28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pic>
        <p:nvPicPr>
          <p:cNvPr id="512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1935"/>
          <a:stretch>
            <a:fillRect/>
          </a:stretch>
        </p:blipFill>
        <p:spPr bwMode="auto">
          <a:xfrm>
            <a:off x="179512" y="1268760"/>
            <a:ext cx="331152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r="9241"/>
          <a:stretch>
            <a:fillRect/>
          </a:stretch>
        </p:blipFill>
        <p:spPr bwMode="auto">
          <a:xfrm>
            <a:off x="179512" y="3717032"/>
            <a:ext cx="33115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80" y="1268760"/>
            <a:ext cx="218781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"/>
          <a:stretch>
            <a:fillRect/>
          </a:stretch>
        </p:blipFill>
        <p:spPr bwMode="auto">
          <a:xfrm>
            <a:off x="3491880" y="3717032"/>
            <a:ext cx="3236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32004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/>
          </p:cNvSpPr>
          <p:nvPr/>
        </p:nvSpPr>
        <p:spPr bwMode="auto">
          <a:xfrm>
            <a:off x="512763" y="824260"/>
            <a:ext cx="79819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An array of 100-m class telescopes to form a pulsar timing array</a:t>
            </a:r>
          </a:p>
        </p:txBody>
      </p:sp>
      <p:sp>
        <p:nvSpPr>
          <p:cNvPr id="5131" name="Rectangle 11"/>
          <p:cNvSpPr>
            <a:spLocks/>
          </p:cNvSpPr>
          <p:nvPr/>
        </p:nvSpPr>
        <p:spPr bwMode="auto">
          <a:xfrm>
            <a:off x="296863" y="6224860"/>
            <a:ext cx="8394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and ultimately forming the Large European Array for Pulsars (LEAP)</a:t>
            </a:r>
          </a:p>
        </p:txBody>
      </p:sp>
      <p:sp>
        <p:nvSpPr>
          <p:cNvPr id="5132" name="Rectangle 12"/>
          <p:cNvSpPr>
            <a:spLocks/>
          </p:cNvSpPr>
          <p:nvPr/>
        </p:nvSpPr>
        <p:spPr bwMode="auto">
          <a:xfrm>
            <a:off x="258763" y="1340768"/>
            <a:ext cx="179546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1800" dirty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SRT, Sardinia, Italy</a:t>
            </a:r>
          </a:p>
        </p:txBody>
      </p:sp>
      <p:sp>
        <p:nvSpPr>
          <p:cNvPr id="5133" name="Rectangle 13"/>
          <p:cNvSpPr>
            <a:spLocks/>
          </p:cNvSpPr>
          <p:nvPr/>
        </p:nvSpPr>
        <p:spPr bwMode="auto">
          <a:xfrm>
            <a:off x="3892079" y="3289424"/>
            <a:ext cx="26241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1800" dirty="0" err="1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Effelsberg</a:t>
            </a:r>
            <a:r>
              <a:rPr lang="en-US" altLang="zh-CN" sz="1800" dirty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100-m, Germany</a:t>
            </a:r>
          </a:p>
        </p:txBody>
      </p:sp>
      <p:sp>
        <p:nvSpPr>
          <p:cNvPr id="5134" name="Rectangle 14"/>
          <p:cNvSpPr>
            <a:spLocks/>
          </p:cNvSpPr>
          <p:nvPr/>
        </p:nvSpPr>
        <p:spPr bwMode="auto">
          <a:xfrm>
            <a:off x="6778625" y="3068960"/>
            <a:ext cx="191452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1800" dirty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Lovell, </a:t>
            </a:r>
            <a:r>
              <a:rPr lang="en-US" altLang="zh-CN" sz="1800" dirty="0" err="1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Jodrell</a:t>
            </a:r>
            <a:r>
              <a:rPr lang="en-US" altLang="zh-CN" sz="1800" dirty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Bank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/>
            <a:r>
              <a:rPr lang="en-US" altLang="zh-CN" sz="1800" dirty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UK</a:t>
            </a:r>
          </a:p>
        </p:txBody>
      </p:sp>
      <p:sp>
        <p:nvSpPr>
          <p:cNvPr id="5135" name="Rectangle 15"/>
          <p:cNvSpPr>
            <a:spLocks/>
          </p:cNvSpPr>
          <p:nvPr/>
        </p:nvSpPr>
        <p:spPr bwMode="auto">
          <a:xfrm>
            <a:off x="258763" y="5661248"/>
            <a:ext cx="20018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1800" dirty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NRT, </a:t>
            </a:r>
            <a:r>
              <a:rPr lang="en-US" altLang="zh-CN" sz="1800" dirty="0" err="1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Nançay</a:t>
            </a:r>
            <a:r>
              <a:rPr lang="en-US" altLang="zh-CN" sz="1800" dirty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France</a:t>
            </a:r>
          </a:p>
        </p:txBody>
      </p:sp>
      <p:sp>
        <p:nvSpPr>
          <p:cNvPr id="5136" name="Rectangle 16"/>
          <p:cNvSpPr>
            <a:spLocks/>
          </p:cNvSpPr>
          <p:nvPr/>
        </p:nvSpPr>
        <p:spPr bwMode="auto">
          <a:xfrm>
            <a:off x="4067944" y="5667463"/>
            <a:ext cx="21955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1800" dirty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WSRT, </a:t>
            </a:r>
            <a:r>
              <a:rPr lang="en-US" altLang="zh-CN" sz="1800" dirty="0" err="1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Westerbork</a:t>
            </a:r>
            <a:r>
              <a:rPr lang="en-US" altLang="zh-CN" sz="1800" dirty="0">
                <a:solidFill>
                  <a:srgbClr val="FFFFFF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NL</a:t>
            </a:r>
          </a:p>
        </p:txBody>
      </p:sp>
      <p:pic>
        <p:nvPicPr>
          <p:cNvPr id="5138" name="Picture 1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24"/>
          <a:stretch>
            <a:fillRect/>
          </a:stretch>
        </p:blipFill>
        <p:spPr bwMode="auto">
          <a:xfrm>
            <a:off x="7196138" y="4143463"/>
            <a:ext cx="190817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9" name="Rectangle 19"/>
          <p:cNvSpPr>
            <a:spLocks/>
          </p:cNvSpPr>
          <p:nvPr/>
        </p:nvSpPr>
        <p:spPr bwMode="auto">
          <a:xfrm>
            <a:off x="3120950" y="455460"/>
            <a:ext cx="332325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altLang="zh-CN" sz="1800" dirty="0" err="1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Kuo</a:t>
            </a:r>
            <a:r>
              <a:rPr lang="en-US" altLang="zh-CN" sz="1800" dirty="0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 Liu, the EPTA collaboration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cs typeface="Arial" charset="0"/>
              <a:sym typeface="Arial" charset="0"/>
            </a:endParaRPr>
          </a:p>
        </p:txBody>
      </p:sp>
      <p:sp>
        <p:nvSpPr>
          <p:cNvPr id="2" name="Plus 1"/>
          <p:cNvSpPr/>
          <p:nvPr/>
        </p:nvSpPr>
        <p:spPr bwMode="auto">
          <a:xfrm>
            <a:off x="6660232" y="4725144"/>
            <a:ext cx="535906" cy="568908"/>
          </a:xfrm>
          <a:prstGeom prst="mathPlus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482850" y="115888"/>
            <a:ext cx="417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EPTA observing systems</a:t>
            </a: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1894" b="356"/>
          <a:stretch>
            <a:fillRect/>
          </a:stretch>
        </p:blipFill>
        <p:spPr bwMode="auto">
          <a:xfrm>
            <a:off x="85701" y="5626100"/>
            <a:ext cx="1690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488" b="290"/>
          <a:stretch>
            <a:fillRect/>
          </a:stretch>
        </p:blipFill>
        <p:spPr bwMode="auto">
          <a:xfrm>
            <a:off x="85701" y="4437063"/>
            <a:ext cx="16970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7194"/>
          <a:stretch>
            <a:fillRect/>
          </a:stretch>
        </p:blipFill>
        <p:spPr bwMode="auto">
          <a:xfrm>
            <a:off x="106363" y="1987550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>
            <a:fillRect/>
          </a:stretch>
        </p:blipFill>
        <p:spPr bwMode="auto">
          <a:xfrm>
            <a:off x="93637" y="3416300"/>
            <a:ext cx="1689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36613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/>
          </p:cNvSpPr>
          <p:nvPr/>
        </p:nvSpPr>
        <p:spPr bwMode="auto">
          <a:xfrm>
            <a:off x="1890669" y="815338"/>
            <a:ext cx="7027905" cy="399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Sardinia </a:t>
            </a: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Radio Telescope, 64-m (from Q4 2012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)</a:t>
            </a:r>
            <a:r>
              <a:rPr lang="en-US" altLang="zh-CN" sz="2000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: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Dual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band ATNF Pulsar Digital </a:t>
            </a:r>
            <a:r>
              <a:rPr lang="en-US" altLang="zh-CN" sz="16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Filterbank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up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to 500 MHz BW, 8 bits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Telescope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being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commissioned: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宋体" charset="-122"/>
                <a:cs typeface="Calibri" charset="0"/>
                <a:sym typeface="Arial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smaller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collecting area but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only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宋体" charset="-122"/>
                <a:cs typeface="Calibri" charset="0"/>
                <a:sym typeface="Arial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active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surface 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telescope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in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EPTA</a:t>
            </a: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H-maser arrived in July, tested and working!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b="1" i="1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</a:t>
            </a:r>
            <a:r>
              <a:rPr lang="en-US" altLang="zh-CN" sz="1600" b="1" i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irst </a:t>
            </a:r>
            <a:r>
              <a:rPr lang="en-US" altLang="zh-CN" sz="1600" b="1" i="1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light 7 GHz </a:t>
            </a:r>
            <a:r>
              <a:rPr lang="en-US" altLang="zh-CN" sz="1600" b="1" i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receiver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on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second half of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July and 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the beginning of August 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ests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DFB with PSRs at 7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GHz in mid-September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First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light L-P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band receiver (now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in </a:t>
            </a:r>
            <a:r>
              <a:rPr lang="en-US" altLang="zh-CN" sz="1600" dirty="0" err="1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Medicina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) at the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end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of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November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Test DFB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(folding mode) with L-P from then till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Christmas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Baseband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mode with DFB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when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computational power on-site (likely </a:t>
            </a:r>
            <a:r>
              <a:rPr lang="en-US" altLang="zh-CN" sz="1600" dirty="0" err="1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dec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/</a:t>
            </a:r>
            <a:r>
              <a:rPr lang="en-US" altLang="zh-CN" sz="1600" dirty="0" err="1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jan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)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ASTERIX-like system in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2013</a:t>
            </a:r>
            <a:endParaRPr lang="en-US" altLang="zh-CN" sz="1600" dirty="0">
              <a:solidFill>
                <a:schemeClr val="accent2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06" y="1945841"/>
            <a:ext cx="2288687" cy="1512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75" y="4797152"/>
            <a:ext cx="4877701" cy="1951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3078675" y="2817512"/>
            <a:ext cx="2438850" cy="224581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3384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482850" y="115888"/>
            <a:ext cx="417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EPTA observing systems</a:t>
            </a: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1894" b="356"/>
          <a:stretch>
            <a:fillRect/>
          </a:stretch>
        </p:blipFill>
        <p:spPr bwMode="auto">
          <a:xfrm>
            <a:off x="85701" y="5626100"/>
            <a:ext cx="1690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488" b="290"/>
          <a:stretch>
            <a:fillRect/>
          </a:stretch>
        </p:blipFill>
        <p:spPr bwMode="auto">
          <a:xfrm>
            <a:off x="85701" y="4437063"/>
            <a:ext cx="16970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7194"/>
          <a:stretch>
            <a:fillRect/>
          </a:stretch>
        </p:blipFill>
        <p:spPr bwMode="auto">
          <a:xfrm>
            <a:off x="106363" y="1987550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>
            <a:fillRect/>
          </a:stretch>
        </p:blipFill>
        <p:spPr bwMode="auto">
          <a:xfrm>
            <a:off x="93637" y="3416300"/>
            <a:ext cx="1689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36613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1"/>
          <p:cNvSpPr>
            <a:spLocks/>
          </p:cNvSpPr>
          <p:nvPr/>
        </p:nvSpPr>
        <p:spPr bwMode="auto">
          <a:xfrm>
            <a:off x="1890669" y="815338"/>
            <a:ext cx="7213644" cy="59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Large European Array for Pulsars (LEAP</a:t>
            </a: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),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194-m equivalent</a:t>
            </a:r>
            <a:r>
              <a:rPr lang="en-US" altLang="zh-CN" sz="2000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: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Instruments (backend baseband mode, storage machines, reduction cluster) ready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24 hours observational sessions among JB, EFF and WSRT (NRT involved for a few 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hours) have been done for several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epoches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Correlation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pipleline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finished and being 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optimized, </a:t>
            </a:r>
            <a:r>
              <a:rPr lang="en-US" altLang="zh-CN" sz="1600" b="1" i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fully coherent summation 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succeeded among three sides! 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err="1" smtClean="0">
                <a:solidFill>
                  <a:srgbClr val="0070C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Polarisation</a:t>
            </a:r>
            <a:r>
              <a:rPr lang="en-US" altLang="zh-CN" sz="1600" dirty="0" smtClean="0">
                <a:solidFill>
                  <a:srgbClr val="0070C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calibration being investigated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rgbClr val="0070C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NRT data also to be added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rgbClr val="0070C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rgbClr val="0070C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Timing database being constructed</a:t>
            </a:r>
            <a:endParaRPr lang="en-US" altLang="zh-CN" sz="1600" dirty="0">
              <a:solidFill>
                <a:srgbClr val="0070C0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12640"/>
            <a:ext cx="4577376" cy="24043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8139"/>
            <a:ext cx="3238159" cy="2274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 bwMode="auto">
          <a:xfrm>
            <a:off x="3491880" y="5326923"/>
            <a:ext cx="3456384" cy="37452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08475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1441450" y="147638"/>
            <a:ext cx="645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                             Datasets</a:t>
            </a:r>
            <a:endParaRPr lang="en-US" altLang="zh-CN" sz="24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272757"/>
              </p:ext>
            </p:extLst>
          </p:nvPr>
        </p:nvGraphicFramePr>
        <p:xfrm>
          <a:off x="787400" y="939800"/>
          <a:ext cx="7543800" cy="2678116"/>
        </p:xfrm>
        <a:graphic>
          <a:graphicData uri="http://schemas.openxmlformats.org/drawingml/2006/table">
            <a:tbl>
              <a:tblPr/>
              <a:tblGrid>
                <a:gridCol w="1508125"/>
                <a:gridCol w="1006475"/>
                <a:gridCol w="1257300"/>
                <a:gridCol w="1257300"/>
                <a:gridCol w="1066800"/>
                <a:gridCol w="14478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Telescope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D(m)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Tsys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h/month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Dec(deg)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Freq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Effelsberg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100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24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43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&gt;-30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1.4, 2.6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Lovell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76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30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50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&gt;-35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Nançay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94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35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150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&gt;-39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1.4, 2.1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Sardinia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64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25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?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&gt;-46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0.3 simult 1.4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WSRT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96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29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48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&gt;-30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0.35, 1.4, 2.3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LEAP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194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30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24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&gt;-39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625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855589"/>
              </p:ext>
            </p:extLst>
          </p:nvPr>
        </p:nvGraphicFramePr>
        <p:xfrm>
          <a:off x="139700" y="4085800"/>
          <a:ext cx="8839200" cy="2295528"/>
        </p:xfrm>
        <a:graphic>
          <a:graphicData uri="http://schemas.openxmlformats.org/drawingml/2006/table">
            <a:tbl>
              <a:tblPr/>
              <a:tblGrid>
                <a:gridCol w="957263"/>
                <a:gridCol w="1033462"/>
                <a:gridCol w="1085850"/>
                <a:gridCol w="1123950"/>
                <a:gridCol w="1323975"/>
                <a:gridCol w="1104900"/>
                <a:gridCol w="1104900"/>
                <a:gridCol w="1104900"/>
              </a:tblGrid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Pulsar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Eff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(EBPP)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Calibri" pitchFamily="34" charset="0"/>
                          <a:sym typeface="Calibri Bold" charset="0"/>
                        </a:rPr>
                        <a:t>Eff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Calibri" pitchFamily="34" charset="0"/>
                          <a:sym typeface="Calibri Bold" charset="0"/>
                        </a:rPr>
                        <a:t>(</a:t>
                      </a:r>
                      <a:r>
                        <a:rPr kumimoji="0" lang="en-US" altLang="zh-CN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Calibri" pitchFamily="34" charset="0"/>
                          <a:sym typeface="Calibri Bold" charset="0"/>
                        </a:rPr>
                        <a:t>Asterix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charset="-122"/>
                          <a:cs typeface="Calibri" pitchFamily="34" charset="0"/>
                          <a:sym typeface="Calibri Bold" charset="0"/>
                        </a:rPr>
                        <a:t>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Jodrell(dfb)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Jodrell(R)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Nancay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WSRT(p1)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WSRT(PII)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0613-0200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2.0us(12yr)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3.5us(3.3yr)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1.1(7yr)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2.3us (11yr)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1.0us(5yr)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1022+1001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2.8us(15yr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2.0us(3.3yr)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1.7(7yr)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1.6us(11yr)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1.0us(5yr)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1713+0747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0.5us(16yr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0.17 (1 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0.6us(3.3yr)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0.200 (1.2yr)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0.4(7yr)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0.7us(11yr)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0.23 us (5yr)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1937+21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0.23us(2yr)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1.4us(3.3yr)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0.33(1.2yr)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0.8us*(10yr)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0.5us(5yr)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2F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1909-3744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-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-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-122"/>
                        <a:sym typeface="Calibri" charset="0"/>
                      </a:endParaRP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0.11(7yr)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-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-122"/>
                          <a:sym typeface="Calibri" charset="0"/>
                        </a:rPr>
                        <a:t>-</a:t>
                      </a:r>
                    </a:p>
                  </a:txBody>
                  <a:tcPr marL="38100" marR="38100" marT="38100" marB="381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4F1"/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1441450" y="4365104"/>
            <a:ext cx="538262" cy="122413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164288" y="4365104"/>
            <a:ext cx="538262" cy="15841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508104" y="5805264"/>
            <a:ext cx="936104" cy="720080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1432768" y="116632"/>
            <a:ext cx="645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EPTA limit on gravitational wave background</a:t>
            </a:r>
            <a:endParaRPr lang="en-US" altLang="zh-CN" sz="24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478284"/>
            <a:ext cx="4824536" cy="41999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/>
        </p:nvSpPr>
        <p:spPr bwMode="auto">
          <a:xfrm>
            <a:off x="6084168" y="557312"/>
            <a:ext cx="28843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Van </a:t>
            </a:r>
            <a:r>
              <a:rPr lang="en-US" altLang="zh-CN" sz="1400" dirty="0" err="1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Haasteren</a:t>
            </a:r>
            <a:r>
              <a:rPr lang="en-US" altLang="zh-CN" sz="1400" dirty="0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 et al. 2011</a:t>
            </a:r>
            <a:endParaRPr lang="en-US" altLang="zh-CN" sz="1400" dirty="0">
              <a:solidFill>
                <a:schemeClr val="tx1"/>
              </a:solidFill>
              <a:latin typeface="Arial" charset="0"/>
              <a:ea typeface="宋体" charset="-122"/>
              <a:cs typeface="Arial" charset="0"/>
              <a:sym typeface="Arial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79512" y="623610"/>
            <a:ext cx="8788970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lnSpc>
                <a:spcPct val="130000"/>
              </a:lnSpc>
            </a:pP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SzPct val="75000"/>
              <a:buFont typeface="Calibri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Selected datasets from multiple telescopes and multiple pulsars for limiting the stochastic    </a:t>
            </a:r>
          </a:p>
          <a:p>
            <a:pPr algn="l">
              <a:lnSpc>
                <a:spcPct val="130000"/>
              </a:lnSpc>
              <a:buSzPct val="75000"/>
            </a:pPr>
            <a:r>
              <a:rPr lang="en-US" altLang="zh-CN" sz="1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gravitational wave background (GWB). Pulsars are chosen by considering the GW limits they </a:t>
            </a:r>
          </a:p>
          <a:p>
            <a:pPr algn="l">
              <a:lnSpc>
                <a:spcPct val="130000"/>
              </a:lnSpc>
              <a:buSzPct val="75000"/>
            </a:pPr>
            <a:r>
              <a:rPr lang="en-US" altLang="zh-CN" sz="1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place individually. These five pulsars can individually constrain the GWB well below </a:t>
            </a:r>
            <a:r>
              <a:rPr lang="en-US" altLang="zh-CN" sz="1800" dirty="0" err="1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h</a:t>
            </a:r>
            <a:r>
              <a:rPr lang="en-US" altLang="zh-CN" sz="1800" baseline="-6000" dirty="0" err="1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c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(1yr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) = </a:t>
            </a:r>
            <a:endParaRPr lang="en-US" altLang="zh-CN" sz="1800" dirty="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Palatino" charset="0"/>
            </a:endParaRPr>
          </a:p>
          <a:p>
            <a:pPr algn="l">
              <a:lnSpc>
                <a:spcPct val="130000"/>
              </a:lnSpc>
              <a:buSzPct val="7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  10</a:t>
            </a:r>
            <a:r>
              <a:rPr lang="en-US" altLang="zh-CN" sz="1800" baseline="320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−13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 for α = −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2/3</a:t>
            </a:r>
            <a:r>
              <a:rPr lang="en-US" altLang="zh-CN" sz="1800" b="1" dirty="0" smtClean="0">
                <a:solidFill>
                  <a:srgbClr val="4D4D4D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.</a:t>
            </a:r>
            <a:r>
              <a:rPr lang="en-US" altLang="zh-CN" sz="1800" dirty="0" smtClean="0">
                <a:solidFill>
                  <a:srgbClr val="4D4D4D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The others are sufficiently worse so that they do not improve the limit </a:t>
            </a:r>
          </a:p>
          <a:p>
            <a:pPr algn="l">
              <a:lnSpc>
                <a:spcPct val="130000"/>
              </a:lnSpc>
              <a:buSzPct val="7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Palatino" charset="0"/>
              </a:rPr>
              <a:t>  significantly.</a:t>
            </a:r>
            <a:endParaRPr lang="en-US" altLang="zh-CN" sz="1800" b="1" dirty="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747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1432768" y="116632"/>
            <a:ext cx="645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EPTA limit on gravitational wave background</a:t>
            </a:r>
            <a:endParaRPr lang="en-US" altLang="zh-CN" sz="24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6084168" y="557312"/>
            <a:ext cx="28843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400" dirty="0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Van </a:t>
            </a:r>
            <a:r>
              <a:rPr lang="en-US" altLang="zh-CN" sz="1400" dirty="0" err="1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Haasteren</a:t>
            </a:r>
            <a:r>
              <a:rPr lang="en-US" altLang="zh-CN" sz="1400" dirty="0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 et al. 2011</a:t>
            </a:r>
            <a:endParaRPr lang="en-US" altLang="zh-CN" sz="1400" dirty="0">
              <a:solidFill>
                <a:schemeClr val="tx1"/>
              </a:solidFill>
              <a:latin typeface="Arial" charset="0"/>
              <a:ea typeface="宋体" charset="-122"/>
              <a:cs typeface="Arial" charset="0"/>
              <a:sym typeface="Arial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79512" y="623610"/>
            <a:ext cx="8788970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lnSpc>
                <a:spcPct val="130000"/>
              </a:lnSpc>
            </a:pP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SzPct val="75000"/>
              <a:buFont typeface="Calibri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</a:t>
            </a:r>
            <a:r>
              <a:rPr lang="en-US" altLang="zh-CN" sz="18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marginalised</a:t>
            </a:r>
            <a:r>
              <a:rPr lang="en-US" altLang="zh-CN" sz="1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posterior distribution from Bayesian analysis as a function of the GWB </a:t>
            </a:r>
          </a:p>
          <a:p>
            <a:pPr algn="l">
              <a:lnSpc>
                <a:spcPct val="130000"/>
              </a:lnSpc>
              <a:buSzPct val="75000"/>
            </a:pPr>
            <a:r>
              <a:rPr lang="en-US" altLang="zh-CN" sz="1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amplitude and spectral index.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For the case α = −2/3, which is expected if the GWB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is </a:t>
            </a:r>
          </a:p>
          <a:p>
            <a:pPr algn="l">
              <a:lnSpc>
                <a:spcPct val="130000"/>
              </a:lnSpc>
              <a:buSzPct val="7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 produced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by supermassive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black hole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binaries, we obtain a 95% confidence upper limit on A </a:t>
            </a:r>
            <a:endParaRPr lang="en-US" altLang="zh-CN" sz="1800" dirty="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Times" charset="0"/>
            </a:endParaRPr>
          </a:p>
          <a:p>
            <a:pPr algn="l">
              <a:lnSpc>
                <a:spcPct val="130000"/>
              </a:lnSpc>
              <a:buSzPct val="7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 of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6 × 10</a:t>
            </a:r>
            <a:r>
              <a:rPr lang="en-US" altLang="zh-CN" sz="1800" baseline="320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−15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, which is </a:t>
            </a:r>
            <a:r>
              <a:rPr lang="en-US" altLang="zh-CN" sz="1800" b="1" dirty="0">
                <a:solidFill>
                  <a:srgbClr val="FF0000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1.8 times lower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than the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95% confidence GWB limit obtained by the </a:t>
            </a:r>
            <a:endParaRPr lang="en-US" altLang="zh-CN" sz="1800" dirty="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Times" charset="0"/>
            </a:endParaRPr>
          </a:p>
          <a:p>
            <a:pPr algn="l">
              <a:lnSpc>
                <a:spcPct val="130000"/>
              </a:lnSpc>
              <a:buSzPct val="7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 PPTA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in 2006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. The limit is already very close to probe into the GWB parameter space </a:t>
            </a:r>
          </a:p>
          <a:p>
            <a:pPr algn="l">
              <a:lnSpc>
                <a:spcPct val="130000"/>
              </a:lnSpc>
              <a:buSzPct val="7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 predicted by </a:t>
            </a:r>
            <a:r>
              <a:rPr lang="en-US" altLang="zh-CN" sz="1800" dirty="0" err="1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Sesana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et al. 2008.</a:t>
            </a:r>
            <a:endParaRPr lang="en-US" altLang="zh-CN" sz="1800" dirty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Times" charset="0"/>
            </a:endParaRPr>
          </a:p>
          <a:p>
            <a:pPr algn="l">
              <a:lnSpc>
                <a:spcPct val="130000"/>
              </a:lnSpc>
              <a:buSzPct val="75000"/>
            </a:pPr>
            <a:endParaRPr lang="en-US" altLang="zh-CN" sz="1600" b="1" dirty="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797" y="3212976"/>
            <a:ext cx="4946482" cy="3427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62781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/>
          </p:cNvSpPr>
          <p:nvPr/>
        </p:nvSpPr>
        <p:spPr bwMode="auto">
          <a:xfrm>
            <a:off x="1648792" y="116632"/>
            <a:ext cx="645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Constrains on cosmic string properties</a:t>
            </a:r>
            <a:endParaRPr lang="en-US" altLang="zh-CN" sz="24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5436096" y="549260"/>
            <a:ext cx="26641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altLang="zh-CN" sz="1400" dirty="0" err="1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Sanidas</a:t>
            </a:r>
            <a:r>
              <a:rPr lang="en-US" altLang="zh-CN" sz="1400" dirty="0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, </a:t>
            </a:r>
            <a:r>
              <a:rPr lang="en-US" altLang="zh-CN" sz="1400" dirty="0" err="1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Battye</a:t>
            </a:r>
            <a:r>
              <a:rPr lang="en-US" altLang="zh-CN" sz="1400" dirty="0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 &amp; </a:t>
            </a:r>
            <a:r>
              <a:rPr lang="en-US" altLang="zh-CN" sz="1400" dirty="0" err="1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Stappers</a:t>
            </a:r>
            <a:r>
              <a:rPr lang="en-US" altLang="zh-CN" sz="1400" dirty="0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, 2012</a:t>
            </a:r>
            <a:endParaRPr lang="en-US" altLang="zh-CN" sz="1400" dirty="0">
              <a:solidFill>
                <a:schemeClr val="tx1"/>
              </a:solidFill>
              <a:latin typeface="Arial" charset="0"/>
              <a:ea typeface="宋体" charset="-122"/>
              <a:cs typeface="Arial" charset="0"/>
              <a:sym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>
                <a:spLocks/>
              </p:cNvSpPr>
              <p:nvPr/>
            </p:nvSpPr>
            <p:spPr bwMode="auto">
              <a:xfrm>
                <a:off x="179512" y="623610"/>
                <a:ext cx="8788970" cy="2517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38100" tIns="38100" rIns="38100" bIns="38100">
                <a:spAutoFit/>
              </a:bodyPr>
              <a:lstStyle/>
              <a:p>
                <a:pPr algn="l">
                  <a:lnSpc>
                    <a:spcPct val="130000"/>
                  </a:lnSpc>
                </a:pPr>
                <a:endParaRPr lang="en-US" altLang="zh-CN" sz="1800" dirty="0" smtClean="0">
                  <a:solidFill>
                    <a:schemeClr val="tx1"/>
                  </a:solidFill>
                  <a:latin typeface="Calibri" charset="0"/>
                  <a:ea typeface="宋体" charset="-122"/>
                  <a:cs typeface="Calibri" charset="0"/>
                  <a:sym typeface="Calibri" charset="0"/>
                </a:endParaRPr>
              </a:p>
              <a:p>
                <a:pPr algn="l">
                  <a:lnSpc>
                    <a:spcPct val="130000"/>
                  </a:lnSpc>
                  <a:buSzPct val="75000"/>
                  <a:buFont typeface="Calibri" charset="0"/>
                  <a:buChar char="•"/>
                </a:pPr>
                <a:r>
                  <a:rPr lang="en-US" altLang="zh-CN" sz="1800" dirty="0" smtClean="0">
                    <a:solidFill>
                      <a:schemeClr val="tx1"/>
                    </a:solidFill>
                    <a:latin typeface="Hoefler Text" charset="0"/>
                    <a:ea typeface="宋体" charset="-122"/>
                    <a:sym typeface="Hoefler Text" charset="0"/>
                  </a:rPr>
                  <a:t>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Conservative upper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bound limits on string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tension (</a:t>
                </a:r>
                <a:r>
                  <a:rPr lang="el-GR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μ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, linear energy density)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and loop size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(</a:t>
                </a:r>
                <a:r>
                  <a:rPr lang="el-GR" altLang="zh-CN" sz="1800" dirty="0" smtClean="0">
                    <a:solidFill>
                      <a:schemeClr val="tx1"/>
                    </a:solidFill>
                    <a:latin typeface="Times New Roman"/>
                    <a:ea typeface="宋体" charset="-122"/>
                    <a:cs typeface="Times New Roman"/>
                    <a:sym typeface="Hoefler Text" charset="0"/>
                  </a:rPr>
                  <a:t>α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) </a:t>
                </a:r>
              </a:p>
              <a:p>
                <a:pPr algn="l">
                  <a:lnSpc>
                    <a:spcPct val="130000"/>
                  </a:lnSpc>
                  <a:buSzPct val="75000"/>
                </a:pP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   based on the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EPTA limit and different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values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for the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number of modes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1800" i="1" smtClean="0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) and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spectral </a:t>
                </a:r>
                <a:endParaRPr lang="en-US" altLang="zh-CN" sz="1800" dirty="0" smtClean="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Calibri" pitchFamily="34" charset="0"/>
                  <a:sym typeface="Hoefler Text" charset="0"/>
                </a:endParaRPr>
              </a:p>
              <a:p>
                <a:pPr algn="l">
                  <a:lnSpc>
                    <a:spcPct val="130000"/>
                  </a:lnSpc>
                  <a:buSzPct val="75000"/>
                </a:pP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   index (q)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of the radiated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power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oefler Text" charset="0"/>
                  </a:rPr>
                  <a:t>.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The solid lines are for the EPTA (1yr)</a:t>
                </a:r>
                <a:r>
                  <a:rPr lang="en-US" altLang="zh-CN" sz="1800" baseline="290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−1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limit for q = 4/3 and </a:t>
                </a:r>
                <a:endParaRPr lang="en-US" altLang="zh-CN" sz="1800" dirty="0" smtClean="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Calibri" pitchFamily="34" charset="0"/>
                  <a:sym typeface="Helvetica" charset="0"/>
                </a:endParaRPr>
              </a:p>
              <a:p>
                <a:pPr algn="l">
                  <a:lnSpc>
                    <a:spcPct val="130000"/>
                  </a:lnSpc>
                  <a:buSzPct val="75000"/>
                </a:pPr>
                <a:r>
                  <a:rPr lang="en-US" altLang="zh-CN" sz="1800" i="1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zh-CN" sz="1800" baseline="-70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= 1 (black),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∗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/>
                        <a:ea typeface="宋体" charset="-122"/>
                        <a:cs typeface="Calibri" pitchFamily="34" charset="0"/>
                        <a:sym typeface="Hoefler Text" charset="0"/>
                      </a:rPr>
                      <m:t> </m:t>
                    </m:r>
                  </m:oMath>
                </a14:m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=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10</a:t>
                </a:r>
                <a:r>
                  <a:rPr lang="en-US" altLang="zh-CN" sz="1800" baseline="290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3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(red),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zh-CN" sz="1800" baseline="-70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=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10</a:t>
                </a:r>
                <a:r>
                  <a:rPr lang="en-US" altLang="zh-CN" sz="1800" baseline="290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4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 </a:t>
                </a:r>
                <a:r>
                  <a:rPr lang="en-US" altLang="zh-CN" sz="1800" dirty="0" smtClean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(green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) and for q = 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/>
                            <a:ea typeface="宋体" charset="-122"/>
                            <a:cs typeface="Calibri" pitchFamily="34" charset="0"/>
                            <a:sym typeface="Hoefler Text" charset="0"/>
                          </a:rPr>
                          <m:t>∗</m:t>
                        </m:r>
                      </m:sub>
                    </m:sSub>
                    <m:r>
                      <a:rPr lang="en-US" altLang="zh-CN" sz="1800" i="1">
                        <a:solidFill>
                          <a:schemeClr val="tx1"/>
                        </a:solidFill>
                        <a:latin typeface="Cambria Math"/>
                        <a:ea typeface="宋体" charset="-122"/>
                        <a:cs typeface="Calibri" pitchFamily="34" charset="0"/>
                        <a:sym typeface="Hoefler Text" charset="0"/>
                      </a:rPr>
                      <m:t> </m:t>
                    </m:r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= 10</a:t>
                </a:r>
                <a:r>
                  <a:rPr lang="en-US" altLang="zh-CN" sz="1800" baseline="290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2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Calibri" pitchFamily="34" charset="0"/>
                    <a:sym typeface="Helvetica" charset="0"/>
                  </a:rPr>
                  <a:t>(orange).</a:t>
                </a:r>
              </a:p>
              <a:p>
                <a:pPr algn="l">
                  <a:lnSpc>
                    <a:spcPct val="130000"/>
                  </a:lnSpc>
                  <a:buSzPct val="75000"/>
                </a:pPr>
                <a:endParaRPr lang="en-US" altLang="zh-CN" sz="1600" dirty="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Calibri" pitchFamily="34" charset="0"/>
                  <a:sym typeface="Hoefler Text" charset="0"/>
                </a:endParaRPr>
              </a:p>
              <a:p>
                <a:pPr algn="l">
                  <a:lnSpc>
                    <a:spcPct val="130000"/>
                  </a:lnSpc>
                  <a:buSzPct val="75000"/>
                </a:pPr>
                <a:endParaRPr lang="en-US" altLang="zh-CN" sz="1600" b="1" dirty="0" smtClean="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Calibri" pitchFamily="34" charset="0"/>
                  <a:sym typeface="Calibri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23610"/>
                <a:ext cx="8788970" cy="2517612"/>
              </a:xfrm>
              <a:prstGeom prst="rect">
                <a:avLst/>
              </a:prstGeom>
              <a:blipFill rotWithShape="1">
                <a:blip r:embed="rId4"/>
                <a:stretch>
                  <a:fillRect l="-763" r="-20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016871" cy="39015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/>
          </p:cNvSpPr>
          <p:nvPr/>
        </p:nvSpPr>
        <p:spPr bwMode="auto">
          <a:xfrm>
            <a:off x="6597715" y="3612360"/>
            <a:ext cx="1138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Hoefler Text" charset="0"/>
                <a:ea typeface="宋体" charset="-122"/>
                <a:sym typeface="Hoefler Text" charset="0"/>
              </a:rPr>
              <a:t>LIGO limit</a:t>
            </a:r>
            <a:endParaRPr lang="en-US" altLang="zh-CN" sz="2000" dirty="0">
              <a:solidFill>
                <a:schemeClr val="tx1"/>
              </a:solidFill>
              <a:latin typeface="Hoefler Text" charset="0"/>
              <a:ea typeface="宋体" charset="-122"/>
              <a:sym typeface="Hoefler Text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716016" y="2996952"/>
            <a:ext cx="1876406" cy="75702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364088" y="4725144"/>
            <a:ext cx="1404104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127937" y="5781469"/>
            <a:ext cx="1748319" cy="16781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5"/>
          <p:cNvSpPr>
            <a:spLocks/>
          </p:cNvSpPr>
          <p:nvPr/>
        </p:nvSpPr>
        <p:spPr bwMode="auto">
          <a:xfrm>
            <a:off x="6768192" y="4571255"/>
            <a:ext cx="15775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Hoefler Text" charset="0"/>
                <a:ea typeface="宋体" charset="-122"/>
                <a:sym typeface="Hoefler Text" charset="0"/>
              </a:rPr>
              <a:t>Current EPTA</a:t>
            </a:r>
            <a:endParaRPr lang="en-US" altLang="zh-CN" sz="2000" dirty="0">
              <a:solidFill>
                <a:schemeClr val="tx1"/>
              </a:solidFill>
              <a:latin typeface="Hoefler Text" charset="0"/>
              <a:ea typeface="宋体" charset="-122"/>
              <a:sym typeface="Hoefler Text" charset="0"/>
            </a:endParaRPr>
          </a:p>
        </p:txBody>
      </p:sp>
      <p:sp>
        <p:nvSpPr>
          <p:cNvPr id="23" name="Rectangle 5"/>
          <p:cNvSpPr>
            <a:spLocks/>
          </p:cNvSpPr>
          <p:nvPr/>
        </p:nvSpPr>
        <p:spPr bwMode="auto">
          <a:xfrm>
            <a:off x="6916033" y="5795391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Hoefler Text" charset="0"/>
                <a:ea typeface="宋体" charset="-122"/>
                <a:sym typeface="Hoefler Text" charset="0"/>
              </a:rPr>
              <a:t>LEAP</a:t>
            </a:r>
            <a:endParaRPr lang="en-US" altLang="zh-CN" sz="2000" dirty="0">
              <a:solidFill>
                <a:schemeClr val="tx1"/>
              </a:solidFill>
              <a:latin typeface="Hoefler Text" charset="0"/>
              <a:ea typeface="宋体" charset="-122"/>
              <a:sym typeface="Hoefler 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010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2627784" y="134938"/>
            <a:ext cx="411510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GW Single </a:t>
            </a:r>
            <a:r>
              <a:rPr lang="en-US" altLang="zh-CN" sz="28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Source detection</a:t>
            </a:r>
          </a:p>
        </p:txBody>
      </p:sp>
      <p:pic>
        <p:nvPicPr>
          <p:cNvPr id="24581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191000"/>
            <a:ext cx="4660900" cy="2387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/>
          </p:cNvSpPr>
          <p:nvPr/>
        </p:nvSpPr>
        <p:spPr bwMode="auto">
          <a:xfrm>
            <a:off x="6692900" y="520700"/>
            <a:ext cx="11696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Lee et </a:t>
            </a:r>
            <a:r>
              <a:rPr lang="en-US" altLang="zh-CN" sz="1400" dirty="0" smtClean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al. </a:t>
            </a:r>
            <a:r>
              <a:rPr lang="en-US" altLang="zh-CN" sz="1400" dirty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2011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07504" y="3869680"/>
            <a:ext cx="49918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CN" sz="1400" dirty="0">
                <a:solidFill>
                  <a:srgbClr val="FF2712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The parameter space of SMBHBs as detectable GW sources for a PTA</a:t>
            </a:r>
          </a:p>
        </p:txBody>
      </p:sp>
      <p:sp>
        <p:nvSpPr>
          <p:cNvPr id="24584" name="Rectangle 8"/>
          <p:cNvSpPr>
            <a:spLocks/>
          </p:cNvSpPr>
          <p:nvPr/>
        </p:nvSpPr>
        <p:spPr bwMode="auto">
          <a:xfrm>
            <a:off x="1547664" y="6597932"/>
            <a:ext cx="26634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CN" sz="1400" dirty="0">
                <a:solidFill>
                  <a:srgbClr val="0044FE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‘</a:t>
            </a:r>
            <a:r>
              <a:rPr lang="en-US" altLang="zh-CN" sz="1400" dirty="0" smtClean="0">
                <a:solidFill>
                  <a:srgbClr val="0044FE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present </a:t>
            </a:r>
            <a:r>
              <a:rPr lang="en-US" altLang="zh-CN" sz="1400" dirty="0">
                <a:solidFill>
                  <a:srgbClr val="0044FE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to the final merger in years</a:t>
            </a:r>
          </a:p>
        </p:txBody>
      </p:sp>
      <p:sp>
        <p:nvSpPr>
          <p:cNvPr id="24585" name="Rectangle 9"/>
          <p:cNvSpPr>
            <a:spLocks/>
          </p:cNvSpPr>
          <p:nvPr/>
        </p:nvSpPr>
        <p:spPr bwMode="auto">
          <a:xfrm rot="-5376310">
            <a:off x="-696967" y="5276285"/>
            <a:ext cx="18370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CN" sz="1400" dirty="0">
                <a:solidFill>
                  <a:srgbClr val="0044FE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chirp mass of the SMBHB</a:t>
            </a:r>
          </a:p>
        </p:txBody>
      </p:sp>
      <p:sp>
        <p:nvSpPr>
          <p:cNvPr id="24586" name="Rectangle 10"/>
          <p:cNvSpPr>
            <a:spLocks/>
          </p:cNvSpPr>
          <p:nvPr/>
        </p:nvSpPr>
        <p:spPr bwMode="auto">
          <a:xfrm>
            <a:off x="139700" y="999232"/>
            <a:ext cx="88392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 Investigate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the potential of detecting GWs from individual binary black hole systems using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  </a:t>
            </a:r>
          </a:p>
          <a:p>
            <a:pPr algn="l">
              <a:buClr>
                <a:srgbClr val="000000"/>
              </a:buClr>
              <a:buSzPct val="125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   PTAs </a:t>
            </a:r>
            <a:endParaRPr lang="en-US" altLang="zh-CN" sz="1800" dirty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Helvetica" charset="0"/>
            </a:endParaRPr>
          </a:p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 Calculate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the accuracy for determining the GW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properties</a:t>
            </a:r>
            <a:endParaRPr lang="en-US" altLang="zh-CN" sz="1800" dirty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Helvetica" charset="0"/>
            </a:endParaRPr>
          </a:p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 Accounting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for the measurement of the pulsar distances via the timing parallax.</a:t>
            </a:r>
          </a:p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At low redshift, a PTA is able to detect </a:t>
            </a:r>
            <a:r>
              <a:rPr lang="en-US" altLang="zh-CN" sz="1800" dirty="0" err="1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nano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-Hertz GWs from SMBHBs with masses of ∼ 10</a:t>
            </a:r>
            <a:r>
              <a:rPr lang="en-US" altLang="zh-CN" sz="1800" baseline="320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8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−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 </a:t>
            </a:r>
          </a:p>
          <a:p>
            <a:pPr algn="l">
              <a:buClr>
                <a:srgbClr val="000000"/>
              </a:buClr>
              <a:buSzPct val="125000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 10</a:t>
            </a:r>
            <a:r>
              <a:rPr lang="en-US" altLang="zh-CN" sz="1800" baseline="320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10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M</a:t>
            </a:r>
            <a:r>
              <a:rPr lang="en-US" altLang="zh-CN" sz="9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⊙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less than ∼ 10</a:t>
            </a:r>
            <a:r>
              <a:rPr lang="en-US" altLang="zh-CN" sz="1800" baseline="320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5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years before the final merger. </a:t>
            </a:r>
          </a:p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Binaries &gt; ∼ 10</a:t>
            </a:r>
            <a:r>
              <a:rPr lang="en-US" altLang="zh-CN" sz="1800" baseline="320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3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− 10</a:t>
            </a:r>
            <a:r>
              <a:rPr lang="en-US" altLang="zh-CN" sz="1800" baseline="320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4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yrs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before merger - effectively monochromatic GW emitters</a:t>
            </a:r>
          </a:p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Such binaries may also allow us to detect the evolution of binaries.</a:t>
            </a:r>
          </a:p>
          <a:p>
            <a:pPr algn="l">
              <a:buClr>
                <a:srgbClr val="000000"/>
              </a:buClr>
              <a:buSzPct val="125000"/>
              <a:buFont typeface="Helvetica" charset="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Also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Times" charset="0"/>
              </a:rPr>
              <a:t>show how one can constrain distances</a:t>
            </a:r>
          </a:p>
        </p:txBody>
      </p:sp>
      <p:pic>
        <p:nvPicPr>
          <p:cNvPr id="24587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50804"/>
            <a:ext cx="3644900" cy="1714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8" name="Rectangle 12"/>
          <p:cNvSpPr>
            <a:spLocks/>
          </p:cNvSpPr>
          <p:nvPr/>
        </p:nvSpPr>
        <p:spPr bwMode="auto">
          <a:xfrm>
            <a:off x="5700464" y="4157712"/>
            <a:ext cx="3048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altLang="zh-CN" sz="1400" dirty="0">
                <a:solidFill>
                  <a:srgbClr val="FF2712"/>
                </a:solidFill>
                <a:latin typeface="Calibri" pitchFamily="34" charset="0"/>
                <a:ea typeface="宋体" charset="-122"/>
                <a:cs typeface="Calibri" pitchFamily="34" charset="0"/>
                <a:sym typeface="Helvetica" charset="0"/>
              </a:rPr>
              <a:t>Constraining the GW source position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/>
          </p:cNvSpPr>
          <p:nvPr/>
        </p:nvSpPr>
        <p:spPr bwMode="auto">
          <a:xfrm>
            <a:off x="2330450" y="96838"/>
            <a:ext cx="44783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Profile Variations: J1022+1001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6394400" y="508000"/>
            <a:ext cx="1778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Liu, </a:t>
            </a:r>
            <a:r>
              <a:rPr lang="en-US" altLang="zh-CN" sz="1400" dirty="0" err="1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Purver</a:t>
            </a:r>
            <a:r>
              <a:rPr lang="en-US" altLang="zh-CN" sz="1400" dirty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 et al 2012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107504" y="863600"/>
            <a:ext cx="8740080" cy="148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Claims and counterclaims of profile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evolution as function of time (Kramer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et al 1999, </a:t>
            </a:r>
            <a:endParaRPr lang="en-US" altLang="zh-CN" sz="1800" dirty="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Arial" charset="0"/>
            </a:endParaRPr>
          </a:p>
          <a:p>
            <a:pPr algn="l">
              <a:buClr>
                <a:srgbClr val="000000"/>
              </a:buClr>
              <a:buSzPct val="125000"/>
            </a:pP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 </a:t>
            </a:r>
            <a:r>
              <a:rPr lang="en-US" altLang="zh-CN" sz="1800" dirty="0" err="1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Ramachandran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&amp;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Kramer 2003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Hotan</a:t>
            </a: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et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al. 2004)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, p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erhaps related </a:t>
            </a:r>
          </a:p>
          <a:p>
            <a:pPr algn="l">
              <a:buClr>
                <a:srgbClr val="000000"/>
              </a:buClr>
              <a:buSzPct val="12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  to </a:t>
            </a:r>
            <a:r>
              <a:rPr lang="en-US" altLang="zh-CN" sz="1800" dirty="0" err="1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polarisation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calibration schemes</a:t>
            </a:r>
            <a:endParaRPr lang="en-US" altLang="zh-CN" sz="1800" dirty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Arial" charset="0"/>
            </a:endParaRPr>
          </a:p>
          <a:p>
            <a:pPr algn="l">
              <a:buSzPct val="125000"/>
              <a:buFont typeface="Arial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New observations detected profile variation both on short and long </a:t>
            </a:r>
          </a:p>
          <a:p>
            <a:pPr algn="l">
              <a:buSzPct val="12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  timescale:</a:t>
            </a:r>
            <a:endParaRPr lang="en-US" altLang="zh-CN" sz="1800" dirty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Arial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11" y="4463887"/>
            <a:ext cx="2944697" cy="2277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4463887"/>
            <a:ext cx="3094232" cy="2277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57" y="1196752"/>
            <a:ext cx="2304256" cy="1499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29" y="2024324"/>
            <a:ext cx="2225887" cy="17647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11948"/>
            <a:ext cx="2458616" cy="1777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0"/>
          <p:cNvSpPr>
            <a:spLocks/>
          </p:cNvSpPr>
          <p:nvPr/>
        </p:nvSpPr>
        <p:spPr bwMode="auto">
          <a:xfrm>
            <a:off x="107504" y="3871911"/>
            <a:ext cx="8893001" cy="59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l"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Single pulses detected at the trailing component, confirm indication by Edwards &amp; </a:t>
            </a:r>
            <a:r>
              <a:rPr lang="en-US" altLang="zh-CN" sz="1800" dirty="0" err="1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Stappers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   </a:t>
            </a:r>
          </a:p>
          <a:p>
            <a:pPr algn="l">
              <a:buClr>
                <a:srgbClr val="000000"/>
              </a:buClr>
              <a:buSzPct val="12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  2003; possible improvement (factor of nearly </a:t>
            </a:r>
            <a:r>
              <a:rPr lang="en-US" altLang="zh-CN" sz="1800" b="1" dirty="0" smtClean="0">
                <a:solidFill>
                  <a:srgbClr val="FF0000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3</a:t>
            </a: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!) on timing precision by using the single   </a:t>
            </a:r>
          </a:p>
          <a:p>
            <a:pPr algn="l">
              <a:buClr>
                <a:srgbClr val="000000"/>
              </a:buClr>
              <a:buSzPct val="125000"/>
            </a:pPr>
            <a:r>
              <a:rPr lang="en-US" altLang="zh-CN" sz="18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   pulses only!</a:t>
            </a:r>
            <a:endParaRPr lang="en-US" altLang="zh-CN" sz="1800" dirty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  <a:sym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Rectangle 6"/>
          <p:cNvSpPr>
            <a:spLocks/>
          </p:cNvSpPr>
          <p:nvPr/>
        </p:nvSpPr>
        <p:spPr bwMode="auto">
          <a:xfrm>
            <a:off x="107504" y="764704"/>
            <a:ext cx="8924801" cy="614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</a:pPr>
            <a:r>
              <a:rPr lang="en-US" altLang="zh-CN" sz="2000" b="1" i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Others done: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>
                <a:latin typeface="Calibri" pitchFamily="34" charset="0"/>
                <a:cs typeface="Calibri" pitchFamily="34" charset="0"/>
              </a:rPr>
              <a:t>Detecting massive graviton and alternative gravities via PTA (Lee et al. </a:t>
            </a: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2010, Lee’s </a:t>
            </a:r>
            <a:r>
              <a:rPr lang="en-US" altLang="zh-CN" sz="1600" dirty="0">
                <a:latin typeface="Calibri" pitchFamily="34" charset="0"/>
                <a:cs typeface="Calibri" pitchFamily="34" charset="0"/>
              </a:rPr>
              <a:t>talk </a:t>
            </a: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en-US" altLang="zh-CN" sz="1600" dirty="0">
                <a:latin typeface="Calibri" pitchFamily="34" charset="0"/>
                <a:cs typeface="Calibri" pitchFamily="34" charset="0"/>
              </a:rPr>
              <a:t>Thursday</a:t>
            </a: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Prediction of the GWB background by supermassive black hole binaries (</a:t>
            </a:r>
            <a:r>
              <a:rPr lang="en-US" altLang="zh-CN" sz="1600" dirty="0" err="1" smtClean="0">
                <a:latin typeface="Calibri" pitchFamily="34" charset="0"/>
                <a:cs typeface="Calibri" pitchFamily="34" charset="0"/>
              </a:rPr>
              <a:t>Sesana</a:t>
            </a:r>
            <a:r>
              <a:rPr lang="en-US" altLang="zh-CN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&amp; </a:t>
            </a:r>
            <a:r>
              <a:rPr lang="en-US" altLang="zh-CN" sz="1600" dirty="0" err="1" smtClean="0">
                <a:latin typeface="Calibri" pitchFamily="34" charset="0"/>
                <a:cs typeface="Calibri" pitchFamily="34" charset="0"/>
              </a:rPr>
              <a:t>Vecchio</a:t>
            </a: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 2010)</a:t>
            </a:r>
            <a:endParaRPr lang="en-US" altLang="zh-CN" sz="1600" dirty="0">
              <a:latin typeface="Calibri" pitchFamily="34" charset="0"/>
              <a:cs typeface="Calibri" pitchFamily="34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MSP Profile stability and timing limit (Liu et al. 2011, 2012)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Measuring black hole properties via PTA single source detection (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Sesana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et al. 2011,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Mingarelli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et al. 2012)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Optimising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observing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strategy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(Lee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et al. 2012)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S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tringent constrain on alternative gravities (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Preire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et al. 2012, Kramer’s talk on Thursday, Shao’s poster)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</a:pPr>
            <a:r>
              <a:rPr lang="en-US" altLang="zh-CN" sz="2000" b="1" i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Being conducted: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Legacy dataset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release in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a few months including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papers on timing solutions,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DM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variations, profile 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variations (Janssen et al., Caballero et al., </a:t>
            </a:r>
            <a:r>
              <a:rPr lang="en-US" altLang="zh-CN" sz="1600" dirty="0" err="1" smtClean="0">
                <a:latin typeface="Calibri" pitchFamily="34" charset="0"/>
                <a:cs typeface="Calibri" pitchFamily="34" charset="0"/>
              </a:rPr>
              <a:t>Desvignes</a:t>
            </a: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 et al.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)</a:t>
            </a: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EPTA timing database and GWB detection pipeline with software library (Lazarus et al.,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Lassus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’ poster)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Combining the multiple-site datasets for the IPTA (Janssen et al.)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Completion of full operational mode for LEAP (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Bassa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et al.)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APERTIF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being installed at WSRT starting 2013</a:t>
            </a:r>
            <a:endParaRPr lang="en-US" altLang="zh-CN" sz="16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  <a:sym typeface="Arial" charset="0"/>
              </a:rPr>
              <a:t>Full installation of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U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ltra-broad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receiver (UBB) at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Effelsberg</a:t>
            </a: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LOFAR (core + single-station) timing of MSPs: 48/80 MHz BW @ 110-240 MHz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SRT observations to commence in Q1/2013 – access to 100 MHz @ 300 MHz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Relativistic spin precession of PSR J1906+0746 (</a:t>
            </a:r>
            <a:r>
              <a:rPr lang="en-US" altLang="zh-CN" sz="1600" dirty="0" err="1">
                <a:latin typeface="Calibri" pitchFamily="34" charset="0"/>
                <a:cs typeface="Calibri" pitchFamily="34" charset="0"/>
              </a:rPr>
              <a:t>Desvignes</a:t>
            </a:r>
            <a:r>
              <a:rPr lang="en-US" altLang="zh-CN" sz="1600" dirty="0">
                <a:latin typeface="Calibri" pitchFamily="34" charset="0"/>
                <a:cs typeface="Calibri" pitchFamily="34" charset="0"/>
              </a:rPr>
              <a:t>’ talk on Thursday</a:t>
            </a:r>
            <a:r>
              <a:rPr lang="en-US" altLang="zh-CN" sz="16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endParaRPr lang="en-US" altLang="zh-CN" sz="18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25000"/>
              <a:buFont typeface="Arial" charset="0"/>
              <a:buChar char="•"/>
            </a:pPr>
            <a:endParaRPr lang="en-US" altLang="zh-CN" sz="18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3568" y="-28575"/>
            <a:ext cx="8001000" cy="815975"/>
          </a:xfrm>
          <a:ln/>
        </p:spPr>
        <p:txBody>
          <a:bodyPr/>
          <a:lstStyle/>
          <a:p>
            <a:pPr marL="800100" indent="-800100"/>
            <a:r>
              <a:rPr lang="en-US" altLang="zh-CN" sz="2800" dirty="0" smtClean="0">
                <a:solidFill>
                  <a:schemeClr val="tx1"/>
                </a:solidFill>
                <a:ea typeface="宋体" charset="-122"/>
              </a:rPr>
              <a:t>W</a:t>
            </a:r>
            <a:r>
              <a:rPr lang="en-US" altLang="zh-CN" sz="2800" dirty="0" smtClean="0">
                <a:solidFill>
                  <a:schemeClr val="tx1"/>
                </a:solidFill>
                <a:ea typeface="宋体" charset="-122"/>
              </a:rPr>
              <a:t>ork in the past and future…</a:t>
            </a:r>
            <a:endParaRPr lang="en-US" altLang="zh-CN" sz="2800" dirty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4685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715961"/>
            <a:ext cx="2633293" cy="1662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5045556"/>
            <a:ext cx="2126118" cy="1593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5818"/>
            <a:ext cx="2028468" cy="1547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5121248"/>
            <a:ext cx="2376264" cy="1517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3359005"/>
            <a:ext cx="2558166" cy="1706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5065160"/>
            <a:ext cx="2243795" cy="1604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31601"/>
            <a:ext cx="2345447" cy="1637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3389993"/>
            <a:ext cx="2188983" cy="16752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78587"/>
            <a:ext cx="1872207" cy="1686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3350439"/>
            <a:ext cx="2304256" cy="17281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72807"/>
            <a:ext cx="2345447" cy="17057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145818"/>
            <a:ext cx="2126118" cy="15591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715961"/>
            <a:ext cx="2315803" cy="1662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11" y="174500"/>
            <a:ext cx="2433610" cy="15304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57" y="174501"/>
            <a:ext cx="2437055" cy="15304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53" y="1715961"/>
            <a:ext cx="1772520" cy="16740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7563" y="1732118"/>
            <a:ext cx="770485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i="1" strike="sngStrik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 for your attention &amp; enjoy Chinese food in Beijing!!^_^</a:t>
            </a:r>
            <a:endParaRPr lang="en-US" altLang="zh-CN" sz="5400" b="1" i="1" strike="sngStrik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453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525214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/>
          </p:cNvSpPr>
          <p:nvPr/>
        </p:nvSpPr>
        <p:spPr bwMode="auto">
          <a:xfrm>
            <a:off x="4065910" y="184865"/>
            <a:ext cx="115416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Outline</a:t>
            </a:r>
            <a:endParaRPr lang="en-US" altLang="zh-CN" sz="28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sp>
        <p:nvSpPr>
          <p:cNvPr id="5130" name="Rectangle 10"/>
          <p:cNvSpPr>
            <a:spLocks/>
          </p:cNvSpPr>
          <p:nvPr/>
        </p:nvSpPr>
        <p:spPr bwMode="auto">
          <a:xfrm>
            <a:off x="411833" y="980728"/>
            <a:ext cx="4158254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• The collaboration</a:t>
            </a:r>
          </a:p>
          <a:p>
            <a:pPr algn="l"/>
            <a:endParaRPr lang="en-US" altLang="zh-CN" sz="28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• The instruments</a:t>
            </a:r>
          </a:p>
          <a:p>
            <a:pPr algn="l"/>
            <a:endParaRPr lang="en-US" altLang="zh-CN" sz="28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/>
            <a:endParaRPr lang="en-US" altLang="zh-CN" sz="28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• The results</a:t>
            </a:r>
          </a:p>
          <a:p>
            <a:pPr algn="l"/>
            <a:endParaRPr lang="en-US" altLang="zh-CN" sz="28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/>
            <a:endParaRPr lang="en-US" altLang="zh-CN" sz="28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/>
            <a:endParaRPr lang="en-US" altLang="zh-CN" sz="28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/>
            <a:r>
              <a:rPr lang="en-US" altLang="zh-CN" sz="2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• Summary and future work</a:t>
            </a:r>
            <a:endParaRPr lang="en-US" altLang="zh-CN" sz="28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6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/>
          </p:cNvSpPr>
          <p:nvPr/>
        </p:nvSpPr>
        <p:spPr bwMode="auto">
          <a:xfrm>
            <a:off x="3114675" y="115888"/>
            <a:ext cx="27511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EPTA partners</a:t>
            </a:r>
          </a:p>
        </p:txBody>
      </p:sp>
      <p:pic>
        <p:nvPicPr>
          <p:cNvPr id="614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1894" b="356"/>
          <a:stretch>
            <a:fillRect/>
          </a:stretch>
        </p:blipFill>
        <p:spPr bwMode="auto">
          <a:xfrm>
            <a:off x="93637" y="5626100"/>
            <a:ext cx="1682776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488" b="290"/>
          <a:stretch>
            <a:fillRect/>
          </a:stretch>
        </p:blipFill>
        <p:spPr bwMode="auto">
          <a:xfrm>
            <a:off x="93637" y="4437063"/>
            <a:ext cx="1689126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7194"/>
          <a:stretch>
            <a:fillRect/>
          </a:stretch>
        </p:blipFill>
        <p:spPr bwMode="auto">
          <a:xfrm>
            <a:off x="106363" y="1987550"/>
            <a:ext cx="1676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>
            <a:fillRect/>
          </a:stretch>
        </p:blipFill>
        <p:spPr bwMode="auto">
          <a:xfrm>
            <a:off x="93637" y="3416300"/>
            <a:ext cx="1689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36613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4" name="Rectangle 10"/>
          <p:cNvSpPr>
            <a:spLocks/>
          </p:cNvSpPr>
          <p:nvPr/>
        </p:nvSpPr>
        <p:spPr bwMode="auto">
          <a:xfrm>
            <a:off x="1944688" y="763588"/>
            <a:ext cx="7165616" cy="60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Mission: </a:t>
            </a:r>
            <a:r>
              <a:rPr lang="en-US" altLang="zh-CN" sz="2000" dirty="0">
                <a:solidFill>
                  <a:srgbClr val="FF0000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“</a:t>
            </a:r>
            <a:r>
              <a:rPr lang="en-US" altLang="zh-CN" sz="2000" b="1" dirty="0">
                <a:solidFill>
                  <a:srgbClr val="FF0000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Perform high precision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pulsar timing to detect gravitational</a:t>
            </a:r>
          </a:p>
          <a:p>
            <a:pPr algn="l">
              <a:lnSpc>
                <a:spcPct val="13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                 waves and study theories of gravity</a:t>
            </a:r>
            <a:r>
              <a:rPr lang="en-US" altLang="zh-CN" sz="2000" dirty="0" smtClean="0">
                <a:solidFill>
                  <a:srgbClr val="FF0000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”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Observational efforts: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Max-Planck-Institute for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Radioastronomy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(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MPIfR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),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Bonn, Germany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Jodrell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Bank Centre for Astrophysics, Uni. Manchester,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U.K.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ASTRON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Netherlands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CNRS &amp; Paris Observatory,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France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INAF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Italy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libri Italic" pitchFamily="34" charset="0"/>
                <a:ea typeface="宋体" charset="-122"/>
                <a:cs typeface="Calibri Italic" pitchFamily="34" charset="0"/>
                <a:sym typeface="Calibri" charset="0"/>
              </a:rPr>
              <a:t>Complemented by </a:t>
            </a:r>
            <a:r>
              <a:rPr lang="en-US" altLang="zh-CN" sz="2000" dirty="0">
                <a:solidFill>
                  <a:schemeClr val="tx1"/>
                </a:solidFill>
                <a:latin typeface="Calibri Italic" pitchFamily="34" charset="0"/>
                <a:ea typeface="宋体" charset="-122"/>
                <a:cs typeface="Calibri Italic" pitchFamily="34" charset="0"/>
                <a:sym typeface="Calibri Italic" charset="0"/>
              </a:rPr>
              <a:t>strong theoretical efforts </a:t>
            </a:r>
            <a:r>
              <a:rPr lang="en-US" altLang="zh-CN" sz="2000" dirty="0">
                <a:solidFill>
                  <a:schemeClr val="tx1"/>
                </a:solidFill>
                <a:latin typeface="Calibri Italic" pitchFamily="34" charset="0"/>
                <a:ea typeface="宋体" charset="-122"/>
                <a:cs typeface="Calibri Italic" pitchFamily="34" charset="0"/>
                <a:sym typeface="Calibri" charset="0"/>
              </a:rPr>
              <a:t>by these members:</a:t>
            </a:r>
            <a:endParaRPr lang="en-US" altLang="zh-CN" sz="1800" dirty="0">
              <a:solidFill>
                <a:schemeClr val="tx1"/>
              </a:solidFill>
              <a:latin typeface="Calibri Italic" pitchFamily="34" charset="0"/>
              <a:ea typeface="宋体" charset="-122"/>
              <a:cs typeface="Calibri Italic" pitchFamily="34" charset="0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Albert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Einstein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Institute,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Germany: limits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detection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methods, 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                                                           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background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prediction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MPIfR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Germany: sources, detection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&amp; observing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strategies, </a:t>
            </a:r>
            <a:endParaRPr lang="en-US" altLang="zh-CN" sz="20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                               tests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of theories of gravity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Uni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. of Birmingham,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U.K.: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sources,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black hole properties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Uni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. of Manchester,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U.K.: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cosmic strings </a:t>
            </a:r>
          </a:p>
        </p:txBody>
      </p:sp>
      <p:sp>
        <p:nvSpPr>
          <p:cNvPr id="13" name="Rectangle 20"/>
          <p:cNvSpPr>
            <a:spLocks/>
          </p:cNvSpPr>
          <p:nvPr/>
        </p:nvSpPr>
        <p:spPr bwMode="auto">
          <a:xfrm>
            <a:off x="6820826" y="1268760"/>
            <a:ext cx="2359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1800" u="sng" dirty="0" smtClean="0">
                <a:solidFill>
                  <a:srgbClr val="FF2712"/>
                </a:solidFill>
                <a:latin typeface="Arial" charset="0"/>
                <a:ea typeface="宋体" charset="-122"/>
                <a:cs typeface="Arial" charset="0"/>
                <a:sym typeface="Arial" charset="0"/>
                <a:hlinkClick r:id="rId9"/>
              </a:rPr>
              <a:t>http</a:t>
            </a:r>
            <a:r>
              <a:rPr lang="en-US" altLang="zh-CN" sz="1800" u="sng" dirty="0">
                <a:solidFill>
                  <a:srgbClr val="FF2712"/>
                </a:solidFill>
                <a:latin typeface="Arial" charset="0"/>
                <a:ea typeface="宋体" charset="-122"/>
                <a:cs typeface="Arial" charset="0"/>
                <a:sym typeface="Arial" charset="0"/>
                <a:hlinkClick r:id="rId9"/>
              </a:rPr>
              <a:t>://</a:t>
            </a:r>
            <a:r>
              <a:rPr lang="en-US" altLang="zh-CN" sz="1800" u="sng" dirty="0" smtClean="0">
                <a:solidFill>
                  <a:srgbClr val="FF2712"/>
                </a:solidFill>
                <a:latin typeface="Arial" charset="0"/>
                <a:ea typeface="宋体" charset="-122"/>
                <a:cs typeface="Arial" charset="0"/>
                <a:sym typeface="Arial" charset="0"/>
                <a:hlinkClick r:id="rId9"/>
              </a:rPr>
              <a:t>www.epta.eu.org</a:t>
            </a:r>
            <a:endParaRPr lang="en-US" altLang="zh-CN" sz="1800" dirty="0">
              <a:solidFill>
                <a:srgbClr val="FF2712"/>
              </a:solidFill>
              <a:latin typeface="Arial" charset="0"/>
              <a:ea typeface="宋体" charset="-122"/>
              <a:cs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482850" y="115888"/>
            <a:ext cx="417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EPTA observing systems</a:t>
            </a: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1894" b="356"/>
          <a:stretch>
            <a:fillRect/>
          </a:stretch>
        </p:blipFill>
        <p:spPr bwMode="auto">
          <a:xfrm>
            <a:off x="85701" y="5626100"/>
            <a:ext cx="1690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488" b="290"/>
          <a:stretch>
            <a:fillRect/>
          </a:stretch>
        </p:blipFill>
        <p:spPr bwMode="auto">
          <a:xfrm>
            <a:off x="85701" y="4437063"/>
            <a:ext cx="16970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7194"/>
          <a:stretch>
            <a:fillRect/>
          </a:stretch>
        </p:blipFill>
        <p:spPr bwMode="auto">
          <a:xfrm>
            <a:off x="106363" y="1987550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>
            <a:fillRect/>
          </a:stretch>
        </p:blipFill>
        <p:spPr bwMode="auto">
          <a:xfrm>
            <a:off x="93637" y="3416300"/>
            <a:ext cx="1689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36613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8" name="Rectangle 10"/>
          <p:cNvSpPr>
            <a:spLocks/>
          </p:cNvSpPr>
          <p:nvPr/>
        </p:nvSpPr>
        <p:spPr bwMode="auto">
          <a:xfrm>
            <a:off x="1944688" y="787400"/>
            <a:ext cx="7091808" cy="603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Observational </a:t>
            </a:r>
            <a:r>
              <a:rPr lang="en-US" altLang="zh-CN" sz="2000" b="1" dirty="0">
                <a:solidFill>
                  <a:srgbClr val="FF0000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advantages</a:t>
            </a:r>
            <a:r>
              <a:rPr lang="en-US" altLang="zh-CN" sz="2000" dirty="0">
                <a:solidFill>
                  <a:schemeClr val="tx1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 by having access to </a:t>
            </a:r>
            <a:r>
              <a:rPr lang="en-US" altLang="zh-CN" sz="2000" b="1" dirty="0">
                <a:solidFill>
                  <a:srgbClr val="FF0000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multiple</a:t>
            </a:r>
            <a:r>
              <a:rPr lang="en-US" altLang="zh-CN" sz="2000" dirty="0">
                <a:solidFill>
                  <a:schemeClr val="tx1"/>
                </a:solidFill>
                <a:latin typeface="Calibri Italic" charset="0"/>
                <a:ea typeface="宋体" charset="-122"/>
                <a:cs typeface="Calibri Italic" charset="0"/>
                <a:sym typeface="Calibri Italic" charset="0"/>
              </a:rPr>
              <a:t> telescopes: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Increased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cadence and source coverage, no gap in data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   - about 30 to 50 sources being monitored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   - Cadence per source: 7d (</a:t>
            </a:r>
            <a:r>
              <a:rPr lang="en-US" altLang="zh-CN" sz="18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Nancay</a:t>
            </a:r>
            <a:r>
              <a:rPr lang="en-US" altLang="zh-CN" sz="18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), 10d (</a:t>
            </a:r>
            <a:r>
              <a:rPr lang="en-US" altLang="zh-CN" sz="18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Jodrell</a:t>
            </a:r>
            <a:r>
              <a:rPr lang="en-US" altLang="zh-CN" sz="18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) to 30d (WSRT, EFF)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   - Time per source: 30-60min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Increased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frequency coverage to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monitor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interstellar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effect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1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   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10000"/>
              </a:lnSpc>
            </a:pPr>
            <a:endParaRPr lang="en-US" altLang="zh-CN" sz="20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10000"/>
              </a:lnSpc>
            </a:pPr>
            <a:endParaRPr lang="en-US" altLang="zh-CN" sz="20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10000"/>
              </a:lnSpc>
            </a:pPr>
            <a:endParaRPr lang="en-US" altLang="zh-CN" sz="20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10000"/>
              </a:lnSpc>
            </a:pPr>
            <a:endParaRPr lang="en-US" altLang="zh-CN" sz="20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10000"/>
              </a:lnSpc>
            </a:pPr>
            <a:endParaRPr lang="en-US" altLang="zh-CN" sz="20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Inherit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error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checking (clock jumps, instrumental instability…),</a:t>
            </a:r>
          </a:p>
          <a:p>
            <a:pPr algn="l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and reduction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of </a:t>
            </a: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systematics</a:t>
            </a:r>
          </a:p>
          <a:p>
            <a:pPr algn="l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Confirmation of detected events by comparing different telescope </a:t>
            </a:r>
          </a:p>
          <a:p>
            <a:pPr algn="l">
              <a:lnSpc>
                <a:spcPct val="110000"/>
              </a:lnSpc>
              <a:buClr>
                <a:srgbClr val="000000"/>
              </a:buClr>
              <a:buSzPct val="100000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data</a:t>
            </a:r>
          </a:p>
          <a:p>
            <a:pPr algn="l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Long time baseline: archives going back up to 25 years</a:t>
            </a:r>
          </a:p>
          <a:p>
            <a:pPr algn="l">
              <a:lnSpc>
                <a:spcPct val="11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zh-CN" sz="1800" dirty="0" smtClean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sp>
        <p:nvSpPr>
          <p:cNvPr id="7179" name="Rectangle 11"/>
          <p:cNvSpPr>
            <a:spLocks/>
          </p:cNvSpPr>
          <p:nvPr/>
        </p:nvSpPr>
        <p:spPr bwMode="auto">
          <a:xfrm>
            <a:off x="7308304" y="2852738"/>
            <a:ext cx="4540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1400" dirty="0">
                <a:solidFill>
                  <a:schemeClr val="tx1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MHz</a:t>
            </a: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1299"/>
            <a:ext cx="3636888" cy="19792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482850" y="115888"/>
            <a:ext cx="417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EPTA observing systems</a:t>
            </a: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1894" b="356"/>
          <a:stretch>
            <a:fillRect/>
          </a:stretch>
        </p:blipFill>
        <p:spPr bwMode="auto">
          <a:xfrm>
            <a:off x="85701" y="5626100"/>
            <a:ext cx="1690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488" b="290"/>
          <a:stretch>
            <a:fillRect/>
          </a:stretch>
        </p:blipFill>
        <p:spPr bwMode="auto">
          <a:xfrm>
            <a:off x="85701" y="4437063"/>
            <a:ext cx="16970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7194"/>
          <a:stretch>
            <a:fillRect/>
          </a:stretch>
        </p:blipFill>
        <p:spPr bwMode="auto">
          <a:xfrm>
            <a:off x="106363" y="1987550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>
            <a:fillRect/>
          </a:stretch>
        </p:blipFill>
        <p:spPr bwMode="auto">
          <a:xfrm>
            <a:off x="93637" y="3416300"/>
            <a:ext cx="1689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36613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Rectangle 11"/>
          <p:cNvSpPr>
            <a:spLocks/>
          </p:cNvSpPr>
          <p:nvPr/>
        </p:nvSpPr>
        <p:spPr bwMode="auto">
          <a:xfrm>
            <a:off x="1844321" y="782960"/>
            <a:ext cx="7120167" cy="30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130000"/>
              </a:lnSpc>
            </a:pPr>
            <a:r>
              <a:rPr lang="en-US" altLang="zh-CN" sz="2000" b="1" dirty="0" err="1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Effelsberg</a:t>
            </a: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100-m telescope</a:t>
            </a:r>
            <a:r>
              <a:rPr lang="en-US" altLang="zh-CN" sz="2000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:</a:t>
            </a:r>
            <a:endParaRPr lang="en-US" altLang="zh-CN" sz="16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Legacy </a:t>
            </a:r>
            <a:r>
              <a:rPr lang="en-US" altLang="zh-CN" sz="16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Effelsberg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-Berkeley Pulsar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Processor (EBPP),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up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to 112 MHz on-line coherent 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dedispersed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BW, 4 bits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Incoherent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programmable FFT spectrometers, up to 2 GHz BW, 32 bits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ASTERIX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: Roach-board system for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online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coherent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dedispersion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</a:t>
            </a:r>
            <a:r>
              <a:rPr lang="en-US" altLang="zh-CN" sz="1800" dirty="0">
                <a:solidFill>
                  <a:schemeClr val="tx1"/>
                </a:solidFill>
                <a:latin typeface="Arial" charset="0"/>
                <a:ea typeface="宋体" charset="-122"/>
                <a:cs typeface="Calibri" charset="0"/>
                <a:sym typeface="Arial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currently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200 MHz, 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soon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1000 MHz BW, 8 bits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21218A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u="sng" dirty="0" smtClean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Ultra-broad band receiver </a:t>
            </a:r>
            <a:r>
              <a:rPr lang="en-US" altLang="zh-CN" sz="1600" dirty="0" smtClean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(cooled), “BEACON” Project funded as </a:t>
            </a:r>
            <a:r>
              <a:rPr lang="en-US" altLang="zh-CN" sz="1600" b="1" i="1" dirty="0" smtClean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1.8M EUR</a:t>
            </a:r>
            <a:r>
              <a:rPr lang="en-US" altLang="zh-CN" sz="1600" dirty="0" smtClean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600-  </a:t>
            </a:r>
          </a:p>
          <a:p>
            <a:pPr algn="l">
              <a:lnSpc>
                <a:spcPct val="130000"/>
              </a:lnSpc>
              <a:buClr>
                <a:srgbClr val="21218A"/>
              </a:buClr>
              <a:buSzPct val="100000"/>
            </a:pPr>
            <a:r>
              <a:rPr lang="en-US" altLang="zh-CN" sz="1600" dirty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3000 MHz, whole BW digitally sampled at once (being tested)</a:t>
            </a:r>
            <a:endParaRPr lang="en-US" altLang="zh-CN" sz="1600" dirty="0">
              <a:solidFill>
                <a:srgbClr val="21218A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21218A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GPU-based </a:t>
            </a:r>
            <a:r>
              <a:rPr lang="en-US" altLang="zh-CN" sz="1600" dirty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on-line coherent </a:t>
            </a:r>
            <a:r>
              <a:rPr lang="en-US" altLang="zh-CN" sz="1600" dirty="0" err="1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dedisperser</a:t>
            </a:r>
            <a:r>
              <a:rPr lang="en-US" altLang="zh-CN" sz="1600" dirty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</a:t>
            </a:r>
            <a:r>
              <a:rPr lang="en-US" altLang="zh-CN" sz="1600" dirty="0" smtClean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2.5 </a:t>
            </a:r>
            <a:r>
              <a:rPr lang="en-US" altLang="zh-CN" sz="1600" dirty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GHz BW, 8 </a:t>
            </a:r>
            <a:r>
              <a:rPr lang="en-US" altLang="zh-CN" sz="1600" dirty="0" smtClean="0">
                <a:solidFill>
                  <a:srgbClr val="21218A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bits (being built)</a:t>
            </a:r>
            <a:endParaRPr lang="en-US" altLang="zh-CN" sz="1600" dirty="0">
              <a:solidFill>
                <a:srgbClr val="21218A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37510"/>
            <a:ext cx="5473999" cy="29038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90" y="3891070"/>
            <a:ext cx="1077245" cy="1611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25" y="5689600"/>
            <a:ext cx="1527763" cy="1020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3131840" y="3140968"/>
            <a:ext cx="4392488" cy="148183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3131840" y="3140968"/>
            <a:ext cx="4249863" cy="3059013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6568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482850" y="115888"/>
            <a:ext cx="417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EPTA observing systems</a:t>
            </a: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1894" b="356"/>
          <a:stretch>
            <a:fillRect/>
          </a:stretch>
        </p:blipFill>
        <p:spPr bwMode="auto">
          <a:xfrm>
            <a:off x="85701" y="5626100"/>
            <a:ext cx="1690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488" b="290"/>
          <a:stretch>
            <a:fillRect/>
          </a:stretch>
        </p:blipFill>
        <p:spPr bwMode="auto">
          <a:xfrm>
            <a:off x="85701" y="4437063"/>
            <a:ext cx="16970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7194"/>
          <a:stretch>
            <a:fillRect/>
          </a:stretch>
        </p:blipFill>
        <p:spPr bwMode="auto">
          <a:xfrm>
            <a:off x="106363" y="1987550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>
            <a:fillRect/>
          </a:stretch>
        </p:blipFill>
        <p:spPr bwMode="auto">
          <a:xfrm>
            <a:off x="93637" y="3416300"/>
            <a:ext cx="1689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36613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Rectangle 11"/>
          <p:cNvSpPr>
            <a:spLocks/>
          </p:cNvSpPr>
          <p:nvPr/>
        </p:nvSpPr>
        <p:spPr bwMode="auto">
          <a:xfrm>
            <a:off x="1844321" y="782960"/>
            <a:ext cx="7120167" cy="55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First light of the Ultra-broad band receiver!</a:t>
            </a:r>
            <a:endParaRPr lang="en-US" altLang="zh-CN" sz="1600" dirty="0">
              <a:solidFill>
                <a:srgbClr val="21218A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77072"/>
            <a:ext cx="3600400" cy="2700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98" y="1196752"/>
            <a:ext cx="2477954" cy="2822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33" y="1196752"/>
            <a:ext cx="2464347" cy="2822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11"/>
          <p:cNvSpPr>
            <a:spLocks/>
          </p:cNvSpPr>
          <p:nvPr/>
        </p:nvSpPr>
        <p:spPr bwMode="auto">
          <a:xfrm>
            <a:off x="5940152" y="4159820"/>
            <a:ext cx="2664296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Possible RFI components: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1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Digital TV stations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2 GSM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band (cell phone)</a:t>
            </a: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3 GPS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band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4 Internal source (?)</a:t>
            </a: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3059832" y="4725144"/>
            <a:ext cx="2880320" cy="57606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347864" y="5013176"/>
            <a:ext cx="2592288" cy="9361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923928" y="5301208"/>
            <a:ext cx="2016224" cy="50405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11"/>
          <p:cNvSpPr>
            <a:spLocks/>
          </p:cNvSpPr>
          <p:nvPr/>
        </p:nvSpPr>
        <p:spPr bwMode="auto">
          <a:xfrm>
            <a:off x="5940152" y="5834129"/>
            <a:ext cx="266429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800" b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20-25 </a:t>
            </a:r>
            <a:r>
              <a:rPr lang="en-US" altLang="zh-CN" sz="1800" b="1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K</a:t>
            </a:r>
            <a:r>
              <a:rPr lang="en-US" altLang="zh-CN" sz="18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system temperature expected after RFI excursion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!</a:t>
            </a: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99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482850" y="115888"/>
            <a:ext cx="417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EPTA observing systems</a:t>
            </a: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1894" b="356"/>
          <a:stretch>
            <a:fillRect/>
          </a:stretch>
        </p:blipFill>
        <p:spPr bwMode="auto">
          <a:xfrm>
            <a:off x="85701" y="5626100"/>
            <a:ext cx="1690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488" b="290"/>
          <a:stretch>
            <a:fillRect/>
          </a:stretch>
        </p:blipFill>
        <p:spPr bwMode="auto">
          <a:xfrm>
            <a:off x="85701" y="4437063"/>
            <a:ext cx="16970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7194"/>
          <a:stretch>
            <a:fillRect/>
          </a:stretch>
        </p:blipFill>
        <p:spPr bwMode="auto">
          <a:xfrm>
            <a:off x="106363" y="1987550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>
            <a:fillRect/>
          </a:stretch>
        </p:blipFill>
        <p:spPr bwMode="auto">
          <a:xfrm>
            <a:off x="93637" y="3416300"/>
            <a:ext cx="1689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36613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/>
          </p:cNvSpPr>
          <p:nvPr/>
        </p:nvSpPr>
        <p:spPr bwMode="auto">
          <a:xfrm>
            <a:off x="1817688" y="815338"/>
            <a:ext cx="6706259" cy="33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Lovell </a:t>
            </a: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76-m telescope, </a:t>
            </a:r>
            <a:r>
              <a:rPr lang="en-US" altLang="zh-CN" sz="2000" b="1" dirty="0" err="1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Jodrell</a:t>
            </a: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Bank</a:t>
            </a:r>
            <a:r>
              <a:rPr lang="en-US" altLang="zh-CN" sz="2000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: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Legacy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incoherent </a:t>
            </a:r>
            <a:r>
              <a:rPr lang="en-US" altLang="zh-CN" sz="16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ilterbank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system, up to about 100 MHz (up to 28 </a:t>
            </a:r>
            <a:r>
              <a:rPr lang="en-US" altLang="zh-CN" sz="16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yrs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data!)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ATNF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Digital </a:t>
            </a:r>
            <a:r>
              <a:rPr lang="en-US" altLang="zh-CN" sz="16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Filterbank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(DFB), incoherent </a:t>
            </a:r>
            <a:r>
              <a:rPr lang="en-US" altLang="zh-CN" sz="16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dedispersion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384 MHz, BW, 8 bits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ASTERIX-like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ROACH-board system, 400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MHz BW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8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bits,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online coherent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dedisperser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baseband 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RFI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rejection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HPC computing cluster for ROACH and LEAP 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processing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Calibri" charset="0"/>
              <a:buChar char="•"/>
            </a:pPr>
            <a:endParaRPr lang="en-US" altLang="zh-CN" sz="1600" dirty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</a:pP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cs typeface="Arial" charset="0"/>
              <a:sym typeface="Arial" charset="0"/>
            </a:endParaRPr>
          </a:p>
        </p:txBody>
      </p: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2222500" y="4221088"/>
            <a:ext cx="6324600" cy="2578100"/>
            <a:chOff x="0" y="0"/>
            <a:chExt cx="3984" cy="16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utoShape 12"/>
            <p:cNvSpPr>
              <a:spLocks/>
            </p:cNvSpPr>
            <p:nvPr/>
          </p:nvSpPr>
          <p:spPr bwMode="auto">
            <a:xfrm>
              <a:off x="0" y="0"/>
              <a:ext cx="3984" cy="1624"/>
            </a:xfrm>
            <a:prstGeom prst="roundRect">
              <a:avLst>
                <a:gd name="adj" fmla="val 7389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44"/>
              <a:ext cx="840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4"/>
            <p:cNvSpPr>
              <a:spLocks/>
            </p:cNvSpPr>
            <p:nvPr/>
          </p:nvSpPr>
          <p:spPr bwMode="auto">
            <a:xfrm>
              <a:off x="992" y="760"/>
              <a:ext cx="512" cy="528"/>
            </a:xfrm>
            <a:prstGeom prst="roundRect">
              <a:avLst>
                <a:gd name="adj" fmla="val 23435"/>
              </a:avLst>
            </a:prstGeom>
            <a:solidFill>
              <a:srgbClr val="FFF95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altLang="zh-CN" sz="14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  <a:sym typeface="Arial" charset="0"/>
                </a:rPr>
                <a:t>ROACH  </a:t>
              </a:r>
            </a:p>
            <a:p>
              <a:r>
                <a:rPr lang="en-US" altLang="zh-CN" sz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  <a:sym typeface="Arial" charset="0"/>
                </a:rPr>
                <a:t>32 x </a:t>
              </a:r>
            </a:p>
            <a:p>
              <a:r>
                <a:rPr lang="en-US" altLang="zh-CN" sz="12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  <a:sym typeface="Arial" charset="0"/>
                </a:rPr>
                <a:t>16 MHz</a:t>
              </a:r>
              <a:endParaRPr lang="en-US" altLang="zh-CN" sz="1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endParaRPr>
            </a:p>
            <a:p>
              <a:endParaRPr lang="en-US" altLang="zh-CN" sz="1400">
                <a:solidFill>
                  <a:schemeClr val="tx1"/>
                </a:solidFill>
                <a:latin typeface="Arial" charset="0"/>
                <a:ea typeface="宋体" charset="-122"/>
                <a:sym typeface="Arial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658" y="988"/>
              <a:ext cx="342" cy="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1" name="AutoShape 16"/>
            <p:cNvSpPr>
              <a:spLocks/>
            </p:cNvSpPr>
            <p:nvPr/>
          </p:nvSpPr>
          <p:spPr bwMode="auto">
            <a:xfrm rot="-5400000">
              <a:off x="144" y="839"/>
              <a:ext cx="760" cy="312"/>
            </a:xfrm>
            <a:prstGeom prst="roundRect">
              <a:avLst>
                <a:gd name="adj" fmla="val 38458"/>
              </a:avLst>
            </a:prstGeom>
            <a:solidFill>
              <a:srgbClr val="FFFCAB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altLang="zh-CN" sz="14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  <a:sym typeface="Arial" charset="0"/>
                </a:rPr>
                <a:t>512 MHz</a:t>
              </a: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rot="10800000" flipH="1">
              <a:off x="1473" y="603"/>
              <a:ext cx="274" cy="20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484" y="1219"/>
              <a:ext cx="276" cy="17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24" name="AutoShape 19"/>
            <p:cNvSpPr>
              <a:spLocks/>
            </p:cNvSpPr>
            <p:nvPr/>
          </p:nvSpPr>
          <p:spPr bwMode="auto">
            <a:xfrm rot="-5400000">
              <a:off x="1360" y="887"/>
              <a:ext cx="968" cy="224"/>
            </a:xfrm>
            <a:prstGeom prst="roundRect">
              <a:avLst>
                <a:gd name="adj" fmla="val 50000"/>
              </a:avLst>
            </a:prstGeom>
            <a:solidFill>
              <a:srgbClr val="FFFF33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l"/>
              <a:r>
                <a:rPr lang="en-US" altLang="zh-CN" sz="16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  <a:sym typeface="Arial" charset="0"/>
                </a:rPr>
                <a:t>10-1g switch</a:t>
              </a:r>
            </a:p>
          </p:txBody>
        </p:sp>
        <p:sp>
          <p:nvSpPr>
            <p:cNvPr id="25" name="AutoShape 20"/>
            <p:cNvSpPr>
              <a:spLocks/>
            </p:cNvSpPr>
            <p:nvPr/>
          </p:nvSpPr>
          <p:spPr bwMode="auto">
            <a:xfrm>
              <a:off x="2160" y="256"/>
              <a:ext cx="824" cy="1280"/>
            </a:xfrm>
            <a:prstGeom prst="roundRect">
              <a:avLst>
                <a:gd name="adj" fmla="val 14560"/>
              </a:avLst>
            </a:prstGeom>
            <a:solidFill>
              <a:srgbClr val="FFF959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altLang="zh-CN" sz="1400">
                  <a:solidFill>
                    <a:schemeClr val="tx1"/>
                  </a:solidFill>
                  <a:latin typeface="Arial" charset="0"/>
                  <a:ea typeface="宋体" charset="-122"/>
                  <a:cs typeface="Arial" charset="0"/>
                  <a:sym typeface="Arial" charset="0"/>
                </a:rPr>
                <a:t>32 node cluster</a:t>
              </a: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rot="10800000" flipH="1">
              <a:off x="1896" y="330"/>
              <a:ext cx="273" cy="20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pic>
        <p:nvPicPr>
          <p:cNvPr id="27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449688"/>
            <a:ext cx="1320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926209" cy="219465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4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482850" y="115888"/>
            <a:ext cx="417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EPTA observing systems</a:t>
            </a: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1894" b="356"/>
          <a:stretch>
            <a:fillRect/>
          </a:stretch>
        </p:blipFill>
        <p:spPr bwMode="auto">
          <a:xfrm>
            <a:off x="85701" y="5626100"/>
            <a:ext cx="1690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488" b="290"/>
          <a:stretch>
            <a:fillRect/>
          </a:stretch>
        </p:blipFill>
        <p:spPr bwMode="auto">
          <a:xfrm>
            <a:off x="85701" y="4437063"/>
            <a:ext cx="16970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7194"/>
          <a:stretch>
            <a:fillRect/>
          </a:stretch>
        </p:blipFill>
        <p:spPr bwMode="auto">
          <a:xfrm>
            <a:off x="106363" y="1987550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>
            <a:fillRect/>
          </a:stretch>
        </p:blipFill>
        <p:spPr bwMode="auto">
          <a:xfrm>
            <a:off x="93637" y="3416300"/>
            <a:ext cx="1689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36613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1"/>
          <p:cNvSpPr>
            <a:spLocks/>
          </p:cNvSpPr>
          <p:nvPr/>
        </p:nvSpPr>
        <p:spPr bwMode="auto">
          <a:xfrm>
            <a:off x="1857781" y="791531"/>
            <a:ext cx="7106707" cy="21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 err="1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Westerbork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Radio Synthesis Telescope, 94-m equivalent</a:t>
            </a:r>
            <a:r>
              <a:rPr lang="en-US" altLang="zh-CN" sz="2000" dirty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:</a:t>
            </a:r>
            <a:endParaRPr lang="en-US" altLang="zh-CN" sz="18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8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PuMaII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baseband recorder for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offline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coherent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dedispersion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80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(&lt;1 GHz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) /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160 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MHz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(&gt;1 GHz) BW, 8 bits (since 2006)</a:t>
            </a:r>
          </a:p>
          <a:p>
            <a:pPr algn="l">
              <a:lnSpc>
                <a:spcPct val="130000"/>
              </a:lnSpc>
              <a:buSzPct val="75000"/>
              <a:buFont typeface="Calibri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Mulit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-frequency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frontends, observe from 300 - 2.3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GHz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75000"/>
              <a:buFont typeface="Calibri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Over next couple of years moving to </a:t>
            </a: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APERTIF: PAF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w/36 beams, &gt;300 MHz BW, </a:t>
            </a:r>
            <a:endParaRPr lang="en-US" altLang="zh-CN" sz="1600" dirty="0" smtClean="0">
              <a:solidFill>
                <a:schemeClr val="accent2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75000"/>
            </a:pPr>
            <a:r>
              <a:rPr lang="en-US" altLang="zh-CN" sz="1600" dirty="0" smtClean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~800-1600 MHz, overall </a:t>
            </a:r>
            <a:r>
              <a:rPr lang="en-US" altLang="zh-CN" sz="1600" dirty="0">
                <a:solidFill>
                  <a:schemeClr val="accent2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slight improvement in sensitivity, but no freq. agility</a:t>
            </a:r>
          </a:p>
        </p:txBody>
      </p:sp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42186"/>
            <a:ext cx="3646101" cy="39711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524201" cy="24122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45" y="2852936"/>
            <a:ext cx="1849351" cy="13789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4"/>
          <p:cNvSpPr>
            <a:spLocks/>
          </p:cNvSpPr>
          <p:nvPr/>
        </p:nvSpPr>
        <p:spPr bwMode="auto">
          <a:xfrm>
            <a:off x="6145361" y="6597476"/>
            <a:ext cx="1450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altLang="zh-CN" sz="1000" dirty="0">
                <a:solidFill>
                  <a:srgbClr val="FFE8CB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van </a:t>
            </a:r>
            <a:r>
              <a:rPr lang="en-US" altLang="zh-CN" sz="1000" dirty="0" err="1">
                <a:solidFill>
                  <a:srgbClr val="FFE8CB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Leeuwen</a:t>
            </a:r>
            <a:r>
              <a:rPr lang="en-US" altLang="zh-CN" sz="1000" dirty="0">
                <a:solidFill>
                  <a:srgbClr val="FFE8CB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 &amp; </a:t>
            </a:r>
            <a:r>
              <a:rPr lang="en-US" altLang="zh-CN" sz="1000" dirty="0" err="1">
                <a:solidFill>
                  <a:srgbClr val="FFE8CB"/>
                </a:solidFill>
                <a:latin typeface="Arial" charset="0"/>
                <a:ea typeface="宋体" charset="-122"/>
                <a:cs typeface="Arial" charset="0"/>
                <a:sym typeface="Arial" charset="0"/>
              </a:rPr>
              <a:t>Hessels</a:t>
            </a:r>
            <a:endParaRPr lang="en-US" altLang="zh-CN" sz="1000" dirty="0">
              <a:solidFill>
                <a:srgbClr val="FFE8CB"/>
              </a:solidFill>
              <a:latin typeface="Arial" charset="0"/>
              <a:ea typeface="宋体" charset="-122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4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457200" y="787400"/>
            <a:ext cx="8223250" cy="0"/>
          </a:xfrm>
          <a:prstGeom prst="line">
            <a:avLst/>
          </a:prstGeom>
          <a:noFill/>
          <a:ln w="31750" cap="flat">
            <a:solidFill>
              <a:srgbClr val="2D2DB9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44450"/>
            <a:ext cx="939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4450"/>
            <a:ext cx="977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482850" y="115888"/>
            <a:ext cx="4171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altLang="zh-CN" sz="280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The EPTA observing systems</a:t>
            </a:r>
          </a:p>
        </p:txBody>
      </p:sp>
      <p:pic>
        <p:nvPicPr>
          <p:cNvPr id="717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1894" b="356"/>
          <a:stretch>
            <a:fillRect/>
          </a:stretch>
        </p:blipFill>
        <p:spPr bwMode="auto">
          <a:xfrm>
            <a:off x="85701" y="5626100"/>
            <a:ext cx="169071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" r="9488" b="290"/>
          <a:stretch>
            <a:fillRect/>
          </a:stretch>
        </p:blipFill>
        <p:spPr bwMode="auto">
          <a:xfrm>
            <a:off x="85701" y="4437063"/>
            <a:ext cx="16970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17194"/>
          <a:stretch>
            <a:fillRect/>
          </a:stretch>
        </p:blipFill>
        <p:spPr bwMode="auto">
          <a:xfrm>
            <a:off x="106363" y="1987550"/>
            <a:ext cx="1670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"/>
          <a:stretch>
            <a:fillRect/>
          </a:stretch>
        </p:blipFill>
        <p:spPr bwMode="auto">
          <a:xfrm>
            <a:off x="93637" y="3416300"/>
            <a:ext cx="16891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836613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Rectangle 11"/>
          <p:cNvSpPr>
            <a:spLocks/>
          </p:cNvSpPr>
          <p:nvPr/>
        </p:nvSpPr>
        <p:spPr bwMode="auto">
          <a:xfrm>
            <a:off x="1835696" y="791472"/>
            <a:ext cx="7128792" cy="17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 lIns="38100" tIns="38100" rIns="38100" bIns="3810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000" b="1" dirty="0" err="1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Nan</a:t>
            </a:r>
            <a:r>
              <a:rPr lang="en-US" altLang="zh-CN" sz="2000" b="1" dirty="0" err="1" smtClean="0">
                <a:solidFill>
                  <a:srgbClr val="D90B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çay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Radio Telescope, 94-m equivalent</a:t>
            </a:r>
            <a:r>
              <a:rPr lang="en-US" altLang="zh-CN" sz="2000" dirty="0" smtClean="0">
                <a:solidFill>
                  <a:srgbClr val="FF0000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:</a:t>
            </a:r>
            <a:endParaRPr lang="en-US" altLang="zh-CN" sz="1800" dirty="0" smtClean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Berkeley-Orleans-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Nancay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(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BON) online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coherent </a:t>
            </a:r>
            <a:r>
              <a:rPr lang="en-US" altLang="zh-CN" sz="1600" dirty="0" err="1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dedisperser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宋体" charset="-122"/>
                <a:cs typeface="Calibri" charset="0"/>
                <a:sym typeface="Arial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SERENDIP V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+ GPU 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based system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128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MHz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BW,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8 </a:t>
            </a: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bits + software search mode</a:t>
            </a: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BON512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online coherent </a:t>
            </a:r>
            <a:r>
              <a:rPr lang="en-US" altLang="zh-CN" sz="1600" dirty="0" err="1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dedisperser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,</a:t>
            </a:r>
            <a:r>
              <a:rPr lang="en-US" altLang="zh-CN" sz="1600" dirty="0">
                <a:solidFill>
                  <a:schemeClr val="tx1"/>
                </a:solidFill>
                <a:latin typeface="Arial" charset="0"/>
                <a:ea typeface="宋体" charset="-122"/>
                <a:cs typeface="Calibri" charset="0"/>
                <a:sym typeface="Arial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ROACH + GPU based system, 512 MHz BW, 8 </a:t>
            </a:r>
            <a:endParaRPr lang="en-US" altLang="zh-CN" sz="1600" dirty="0" smtClean="0">
              <a:solidFill>
                <a:schemeClr val="tx1"/>
              </a:solidFill>
              <a:latin typeface="Calibri" charset="0"/>
              <a:ea typeface="宋体" charset="-122"/>
              <a:cs typeface="Calibri" charset="0"/>
              <a:sym typeface="Calibri" charset="0"/>
            </a:endParaRPr>
          </a:p>
          <a:p>
            <a:pPr algn="l">
              <a:lnSpc>
                <a:spcPct val="130000"/>
              </a:lnSpc>
              <a:buClr>
                <a:srgbClr val="000000"/>
              </a:buClr>
              <a:buSzPct val="100000"/>
            </a:pPr>
            <a:r>
              <a:rPr lang="en-US" altLang="zh-CN" sz="1600" dirty="0" smtClean="0">
                <a:solidFill>
                  <a:schemeClr val="tx1"/>
                </a:solidFill>
                <a:latin typeface="Calibri" charset="0"/>
                <a:ea typeface="宋体" charset="-122"/>
                <a:cs typeface="Calibri" charset="0"/>
                <a:sym typeface="Calibri" charset="0"/>
              </a:rPr>
              <a:t>   bits + flexible digital search modes (incoherent and coherent)</a:t>
            </a:r>
            <a:endParaRPr lang="en-US" altLang="zh-CN" sz="1600" dirty="0">
              <a:solidFill>
                <a:schemeClr val="tx1"/>
              </a:solidFill>
              <a:latin typeface="Arial" charset="0"/>
              <a:ea typeface="宋体" charset="-122"/>
              <a:sym typeface="Arial" charset="0"/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85" y="3166972"/>
            <a:ext cx="1476979" cy="25401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99" y="2701925"/>
            <a:ext cx="5536654" cy="35512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418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D4D4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B2B2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Pages>0</Pages>
  <Words>1941</Words>
  <Characters>0</Characters>
  <Application>Microsoft Office PowerPoint</Application>
  <PresentationFormat>On-screen Show (4:3)</PresentationFormat>
  <Lines>0</Lines>
  <Paragraphs>294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-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in the past and future…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Viola Tegethoff</dc:creator>
  <cp:lastModifiedBy>Kuo</cp:lastModifiedBy>
  <cp:revision>208</cp:revision>
  <dcterms:modified xsi:type="dcterms:W3CDTF">2012-08-22T06:36:39Z</dcterms:modified>
</cp:coreProperties>
</file>