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420" r:id="rId2"/>
    <p:sldId id="472" r:id="rId3"/>
    <p:sldId id="473" r:id="rId4"/>
    <p:sldId id="475" r:id="rId5"/>
    <p:sldId id="487" r:id="rId6"/>
    <p:sldId id="478" r:id="rId7"/>
    <p:sldId id="488" r:id="rId8"/>
    <p:sldId id="480" r:id="rId9"/>
    <p:sldId id="481" r:id="rId10"/>
    <p:sldId id="482" r:id="rId11"/>
    <p:sldId id="402" r:id="rId12"/>
    <p:sldId id="404" r:id="rId13"/>
    <p:sldId id="468" r:id="rId14"/>
    <p:sldId id="484" r:id="rId15"/>
    <p:sldId id="489" r:id="rId16"/>
    <p:sldId id="486" r:id="rId17"/>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FF0000"/>
    <a:srgbClr val="FF3300"/>
    <a:srgbClr val="FF00FF"/>
    <a:srgbClr val="33CC33"/>
    <a:srgbClr val="FF9966"/>
    <a:srgbClr val="00B0F0"/>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5986" autoAdjust="0"/>
  </p:normalViewPr>
  <p:slideViewPr>
    <p:cSldViewPr>
      <p:cViewPr>
        <p:scale>
          <a:sx n="40" d="100"/>
          <a:sy n="40" d="100"/>
        </p:scale>
        <p:origin x="-3296" y="-1008"/>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ヘッダー プレースホルダ 1"/>
          <p:cNvSpPr txBox="1">
            <a:spLocks noGrp="1"/>
          </p:cNvSpPr>
          <p:nvPr>
            <p:ph type="hdr" sz="quarter"/>
          </p:nvPr>
        </p:nvSpPr>
        <p:spPr>
          <a:xfrm>
            <a:off x="0" y="0"/>
            <a:ext cx="2971800" cy="457200"/>
          </a:xfrm>
          <a:prstGeom prst="rect">
            <a:avLst/>
          </a:prstGeom>
          <a:noFill/>
          <a:ln>
            <a:noFill/>
          </a:ln>
        </p:spPr>
        <p:txBody>
          <a:bodyPr vert="horz" wrap="square" lIns="91440" tIns="45720" rIns="91440" bIns="45720" anchor="t" anchorCtr="0" compatLnSpc="1"/>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ea typeface="ＭＳ Ｐゴシック"/>
              </a:defRPr>
            </a:lvl1pPr>
          </a:lstStyle>
          <a:p>
            <a:pPr lvl="0"/>
            <a:endParaRPr lang="en-US"/>
          </a:p>
        </p:txBody>
      </p:sp>
      <p:sp>
        <p:nvSpPr>
          <p:cNvPr id="3" name="日付プレースホルダ 2"/>
          <p:cNvSpPr txBox="1">
            <a:spLocks noGrp="1"/>
          </p:cNvSpPr>
          <p:nvPr>
            <p:ph type="dt" idx="1"/>
          </p:nvPr>
        </p:nvSpPr>
        <p:spPr>
          <a:xfrm>
            <a:off x="3884608" y="0"/>
            <a:ext cx="2971800" cy="457200"/>
          </a:xfrm>
          <a:prstGeom prst="rect">
            <a:avLst/>
          </a:prstGeom>
          <a:noFill/>
          <a:ln>
            <a:noFill/>
          </a:ln>
        </p:spPr>
        <p:txBody>
          <a:bodyPr vert="horz" wrap="square" lIns="91440" tIns="45720" rIns="91440" bIns="45720" anchor="t" anchorCtr="0" compatLnSpc="1"/>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ea typeface="ＭＳ Ｐゴシック"/>
              </a:defRPr>
            </a:lvl1pPr>
          </a:lstStyle>
          <a:p>
            <a:pPr lvl="0"/>
            <a:fld id="{CE5598DA-9945-47A9-8284-979C9299D963}" type="datetime1">
              <a:rPr lang="en-US"/>
              <a:pPr lvl="0"/>
              <a:t>12/08/29</a:t>
            </a:fld>
            <a:endParaRPr 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1">
            <a:solidFill>
              <a:srgbClr val="000000"/>
            </a:solidFill>
            <a:prstDash val="solid"/>
          </a:ln>
        </p:spPr>
      </p:sp>
      <p:sp>
        <p:nvSpPr>
          <p:cNvPr id="5" name="ノート プレースホルダ 4"/>
          <p:cNvSpPr txBox="1">
            <a:spLocks noGrp="1"/>
          </p:cNvSpPr>
          <p:nvPr>
            <p:ph type="body" sz="quarter" idx="3"/>
          </p:nvPr>
        </p:nvSpPr>
        <p:spPr>
          <a:xfrm>
            <a:off x="685800" y="4343400"/>
            <a:ext cx="5486400" cy="4114800"/>
          </a:xfrm>
          <a:prstGeom prst="rect">
            <a:avLst/>
          </a:prstGeom>
          <a:noFill/>
          <a:ln>
            <a:noFill/>
          </a:ln>
        </p:spPr>
        <p:txBody>
          <a:bodyPr vert="horz" wrap="square" lIns="91440" tIns="45720" rIns="91440" bIns="45720" anchor="t" anchorCtr="0" compatLnSpc="1"/>
          <a:lstStyle/>
          <a:p>
            <a:pPr lvl="0"/>
            <a:r>
              <a:rPr lang="ja-JP"/>
              <a:t>マスタ テキストの書式設定</a:t>
            </a:r>
          </a:p>
          <a:p>
            <a:pPr lvl="1"/>
            <a:r>
              <a:rPr lang="ja-JP"/>
              <a:t>第</a:t>
            </a:r>
            <a:r>
              <a:rPr lang="en-US"/>
              <a:t> 2 </a:t>
            </a:r>
            <a:r>
              <a:rPr lang="ja-JP"/>
              <a:t>レベル</a:t>
            </a:r>
          </a:p>
          <a:p>
            <a:pPr lvl="2"/>
            <a:r>
              <a:rPr lang="ja-JP"/>
              <a:t>第</a:t>
            </a:r>
            <a:r>
              <a:rPr lang="en-US"/>
              <a:t> 3 </a:t>
            </a:r>
            <a:r>
              <a:rPr lang="ja-JP"/>
              <a:t>レベル</a:t>
            </a:r>
          </a:p>
          <a:p>
            <a:pPr lvl="3"/>
            <a:r>
              <a:rPr lang="ja-JP"/>
              <a:t>第</a:t>
            </a:r>
            <a:r>
              <a:rPr lang="en-US"/>
              <a:t> 4 </a:t>
            </a:r>
            <a:r>
              <a:rPr lang="ja-JP"/>
              <a:t>レベル</a:t>
            </a:r>
          </a:p>
          <a:p>
            <a:pPr lvl="4"/>
            <a:r>
              <a:rPr lang="ja-JP"/>
              <a:t>第</a:t>
            </a:r>
            <a:r>
              <a:rPr lang="en-US"/>
              <a:t> 5 </a:t>
            </a:r>
            <a:r>
              <a:rPr lang="ja-JP"/>
              <a:t>レベル</a:t>
            </a:r>
            <a:endParaRPr lang="en-US"/>
          </a:p>
        </p:txBody>
      </p:sp>
      <p:sp>
        <p:nvSpPr>
          <p:cNvPr id="6" name="フッター プレースホルダ 5"/>
          <p:cNvSpPr txBox="1">
            <a:spLocks noGrp="1"/>
          </p:cNvSpPr>
          <p:nvPr>
            <p:ph type="ftr" sz="quarter" idx="4"/>
          </p:nvPr>
        </p:nvSpPr>
        <p:spPr>
          <a:xfrm>
            <a:off x="0" y="8685208"/>
            <a:ext cx="2971800" cy="457200"/>
          </a:xfrm>
          <a:prstGeom prst="rect">
            <a:avLst/>
          </a:prstGeom>
          <a:noFill/>
          <a:ln>
            <a:noFill/>
          </a:ln>
        </p:spPr>
        <p:txBody>
          <a:bodyPr vert="horz" wrap="square" lIns="91440" tIns="45720" rIns="91440" bIns="45720" anchor="b" anchorCtr="0" compatLnSpc="1"/>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ea typeface="ＭＳ Ｐゴシック"/>
              </a:defRPr>
            </a:lvl1pPr>
          </a:lstStyle>
          <a:p>
            <a:pPr lvl="0"/>
            <a:endParaRPr lang="en-US"/>
          </a:p>
        </p:txBody>
      </p:sp>
      <p:sp>
        <p:nvSpPr>
          <p:cNvPr id="7" name="スライド番号プレースホルダ 6"/>
          <p:cNvSpPr txBox="1">
            <a:spLocks noGrp="1"/>
          </p:cNvSpPr>
          <p:nvPr>
            <p:ph type="sldNum" sz="quarter" idx="5"/>
          </p:nvPr>
        </p:nvSpPr>
        <p:spPr>
          <a:xfrm>
            <a:off x="3884608" y="8685208"/>
            <a:ext cx="2971800" cy="457200"/>
          </a:xfrm>
          <a:prstGeom prst="rect">
            <a:avLst/>
          </a:prstGeom>
          <a:noFill/>
          <a:ln>
            <a:noFill/>
          </a:ln>
        </p:spPr>
        <p:txBody>
          <a:bodyPr vert="horz" wrap="square" lIns="91440" tIns="45720" rIns="91440" bIns="45720" anchor="b" anchorCtr="0" compatLnSpc="1"/>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ea typeface="ＭＳ Ｐゴシック"/>
              </a:defRPr>
            </a:lvl1pPr>
          </a:lstStyle>
          <a:p>
            <a:pPr lvl="0"/>
            <a:fld id="{69066E04-B54D-41F2-B9AA-BDEEA0036860}" type="slidenum">
              <a:rPr/>
              <a:pPr lvl="0"/>
              <a:t>‹#›</a:t>
            </a:fld>
            <a:endParaRPr lang="en-US"/>
          </a:p>
        </p:txBody>
      </p:sp>
    </p:spTree>
    <p:extLst>
      <p:ext uri="{BB962C8B-B14F-4D97-AF65-F5344CB8AC3E}">
        <p14:creationId xmlns:p14="http://schemas.microsoft.com/office/powerpoint/2010/main" val="3381655021"/>
      </p:ext>
    </p:extLst>
  </p:cSld>
  <p:clrMap bg1="lt1" tx1="dk1" bg2="lt2" tx2="dk2" accent1="accent1" accent2="accent2" accent3="accent3" accent4="accent4" accent5="accent5" accent6="accent6" hlink="hlink" folHlink="folHlink"/>
  <p:notesStyle>
    <a:lvl1pPr marL="0" marR="0" lvl="0" indent="0" algn="l" defTabSz="914400" rtl="0" fontAlgn="auto" hangingPunct="0">
      <a:lnSpc>
        <a:spcPct val="100000"/>
      </a:lnSpc>
      <a:spcBef>
        <a:spcPts val="400"/>
      </a:spcBef>
      <a:spcAft>
        <a:spcPts val="0"/>
      </a:spcAft>
      <a:buNone/>
      <a:tabLst/>
      <a:defRPr lang="ja-JP" sz="1200" b="0" i="0" u="none" strike="noStrike" kern="1200" cap="none" spc="0" baseline="0">
        <a:solidFill>
          <a:srgbClr val="000000"/>
        </a:solidFill>
        <a:uFillTx/>
        <a:latin typeface="Calibri"/>
        <a:ea typeface="ＭＳ Ｐゴシック"/>
      </a:defRPr>
    </a:lvl1pPr>
    <a:lvl2pPr marL="457200" marR="0" lvl="1" indent="0" algn="l" defTabSz="914400" rtl="0" fontAlgn="auto" hangingPunct="0">
      <a:lnSpc>
        <a:spcPct val="100000"/>
      </a:lnSpc>
      <a:spcBef>
        <a:spcPts val="400"/>
      </a:spcBef>
      <a:spcAft>
        <a:spcPts val="0"/>
      </a:spcAft>
      <a:buNone/>
      <a:tabLst/>
      <a:defRPr lang="ja-JP" sz="1200" b="0" i="0" u="none" strike="noStrike" kern="1200" cap="none" spc="0" baseline="0">
        <a:solidFill>
          <a:srgbClr val="000000"/>
        </a:solidFill>
        <a:uFillTx/>
        <a:latin typeface="Calibri"/>
        <a:ea typeface="ＭＳ Ｐゴシック"/>
      </a:defRPr>
    </a:lvl2pPr>
    <a:lvl3pPr marL="914400" marR="0" lvl="2" indent="0" algn="l" defTabSz="914400" rtl="0" fontAlgn="auto" hangingPunct="0">
      <a:lnSpc>
        <a:spcPct val="100000"/>
      </a:lnSpc>
      <a:spcBef>
        <a:spcPts val="400"/>
      </a:spcBef>
      <a:spcAft>
        <a:spcPts val="0"/>
      </a:spcAft>
      <a:buNone/>
      <a:tabLst/>
      <a:defRPr lang="ja-JP" sz="1200" b="0" i="0" u="none" strike="noStrike" kern="1200" cap="none" spc="0" baseline="0">
        <a:solidFill>
          <a:srgbClr val="000000"/>
        </a:solidFill>
        <a:uFillTx/>
        <a:latin typeface="Calibri"/>
        <a:ea typeface="ＭＳ Ｐゴシック"/>
      </a:defRPr>
    </a:lvl3pPr>
    <a:lvl4pPr marL="1371600" marR="0" lvl="3" indent="0" algn="l" defTabSz="914400" rtl="0" fontAlgn="auto" hangingPunct="0">
      <a:lnSpc>
        <a:spcPct val="100000"/>
      </a:lnSpc>
      <a:spcBef>
        <a:spcPts val="400"/>
      </a:spcBef>
      <a:spcAft>
        <a:spcPts val="0"/>
      </a:spcAft>
      <a:buNone/>
      <a:tabLst/>
      <a:defRPr lang="ja-JP" sz="1200" b="0" i="0" u="none" strike="noStrike" kern="1200" cap="none" spc="0" baseline="0">
        <a:solidFill>
          <a:srgbClr val="000000"/>
        </a:solidFill>
        <a:uFillTx/>
        <a:latin typeface="Calibri"/>
        <a:ea typeface="ＭＳ Ｐゴシック"/>
      </a:defRPr>
    </a:lvl4pPr>
    <a:lvl5pPr marL="1828800" marR="0" lvl="4" indent="0" algn="l" defTabSz="914400" rtl="0" fontAlgn="auto" hangingPunct="0">
      <a:lnSpc>
        <a:spcPct val="100000"/>
      </a:lnSpc>
      <a:spcBef>
        <a:spcPts val="400"/>
      </a:spcBef>
      <a:spcAft>
        <a:spcPts val="0"/>
      </a:spcAft>
      <a:buNone/>
      <a:tabLst/>
      <a:defRPr lang="ja-JP" sz="1200" b="0" i="0" u="none" strike="noStrike" kern="1200" cap="none" spc="0" baseline="0">
        <a:solidFill>
          <a:srgbClr val="000000"/>
        </a:solidFill>
        <a:uFillTx/>
        <a:latin typeface="Calibri"/>
        <a:ea typeface="ＭＳ Ｐゴシック"/>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ltLang="ja-JP" baseline="0" dirty="0" smtClean="0"/>
          </a:p>
        </p:txBody>
      </p:sp>
      <p:sp>
        <p:nvSpPr>
          <p:cNvPr id="4" name="スライド番号プレースホルダ 3"/>
          <p:cNvSpPr>
            <a:spLocks noGrp="1"/>
          </p:cNvSpPr>
          <p:nvPr>
            <p:ph type="sldNum" sz="quarter" idx="10"/>
          </p:nvPr>
        </p:nvSpPr>
        <p:spPr/>
        <p:txBody>
          <a:bodyPr/>
          <a:lstStyle/>
          <a:p>
            <a:pPr lvl="0"/>
            <a:fld id="{69066E04-B54D-41F2-B9AA-BDEEA0036860}" type="slidenum">
              <a:rPr lang="en-US" altLang="ja-JP" smtClean="0"/>
              <a:pPr lvl="0"/>
              <a:t>1</a:t>
            </a:fld>
            <a:endParaRPr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0">
              <a:lnSpc>
                <a:spcPct val="100000"/>
              </a:lnSpc>
              <a:spcBef>
                <a:spcPts val="400"/>
              </a:spcBef>
              <a:spcAft>
                <a:spcPts val="0"/>
              </a:spcAft>
              <a:buClrTx/>
              <a:buSzTx/>
              <a:buFontTx/>
              <a:buNone/>
              <a:tabLst/>
              <a:defRPr/>
            </a:pPr>
            <a:r>
              <a:rPr kumimoji="1" lang="en-US" altLang="ja-JP" dirty="0" smtClean="0"/>
              <a:t>The second</a:t>
            </a:r>
            <a:r>
              <a:rPr kumimoji="1" lang="en-US" altLang="ja-JP" baseline="0" dirty="0" smtClean="0"/>
              <a:t> topic is about this region, dashed oval,  at the top of the closed field region.</a:t>
            </a:r>
          </a:p>
          <a:p>
            <a:pPr marL="0" marR="0" indent="0" algn="l" defTabSz="914400" rtl="0" eaLnBrk="1" fontAlgn="auto" latinLnBrk="0" hangingPunct="0">
              <a:lnSpc>
                <a:spcPct val="100000"/>
              </a:lnSpc>
              <a:spcBef>
                <a:spcPts val="400"/>
              </a:spcBef>
              <a:spcAft>
                <a:spcPts val="0"/>
              </a:spcAft>
              <a:buClrTx/>
              <a:buSzTx/>
              <a:buFontTx/>
              <a:buNone/>
              <a:tabLst/>
              <a:defRPr/>
            </a:pPr>
            <a:r>
              <a:rPr kumimoji="1" lang="en-US" altLang="ja-JP" dirty="0" smtClean="0"/>
              <a:t>In this region</a:t>
            </a:r>
            <a:r>
              <a:rPr kumimoji="1" lang="en-US" altLang="ja-JP" u="sng" dirty="0" smtClean="0"/>
              <a:t>, </a:t>
            </a:r>
            <a:r>
              <a:rPr lang="en-US" altLang="ja-JP" sz="1200" u="sng" dirty="0" err="1" smtClean="0"/>
              <a:t>toroidal</a:t>
            </a:r>
            <a:r>
              <a:rPr lang="en-US" altLang="ja-JP" sz="1200" u="sng" dirty="0" smtClean="0"/>
              <a:t> speed</a:t>
            </a:r>
            <a:r>
              <a:rPr lang="en-US" altLang="ja-JP" sz="1200" dirty="0" smtClean="0"/>
              <a:t>, perpendicular to this</a:t>
            </a:r>
            <a:r>
              <a:rPr lang="en-US" altLang="ja-JP" sz="1200" baseline="0" dirty="0" smtClean="0"/>
              <a:t> plane</a:t>
            </a:r>
            <a:r>
              <a:rPr lang="en-US" altLang="ja-JP" sz="1200" u="sng" baseline="0" dirty="0" smtClean="0"/>
              <a:t>,</a:t>
            </a:r>
            <a:r>
              <a:rPr lang="en-US" altLang="ja-JP" sz="1200" u="sng" dirty="0" smtClean="0"/>
              <a:t> is very much high, and radiation carries off angular momentum from the magnetosphere. Back reaction causes drift across the magnetic field  to make  outflow.</a:t>
            </a:r>
            <a:r>
              <a:rPr lang="en-US" altLang="ja-JP" sz="1200" dirty="0" smtClean="0"/>
              <a:t> </a:t>
            </a:r>
          </a:p>
          <a:p>
            <a:pPr marL="0" marR="0" indent="0" algn="l" defTabSz="914400" rtl="0" eaLnBrk="1" fontAlgn="auto" latinLnBrk="0" hangingPunct="0">
              <a:lnSpc>
                <a:spcPct val="100000"/>
              </a:lnSpc>
              <a:spcBef>
                <a:spcPts val="400"/>
              </a:spcBef>
              <a:spcAft>
                <a:spcPts val="0"/>
              </a:spcAft>
              <a:buClrTx/>
              <a:buSzTx/>
              <a:buFontTx/>
              <a:buNone/>
              <a:tabLst/>
              <a:defRPr/>
            </a:pPr>
            <a:r>
              <a:rPr kumimoji="1" lang="en-US" altLang="ja-JP" sz="1200" u="sng" dirty="0" smtClean="0"/>
              <a:t>This outflow is essentially</a:t>
            </a:r>
            <a:r>
              <a:rPr kumimoji="1" lang="en-US" altLang="ja-JP" sz="1200" u="sng" baseline="0" dirty="0" smtClean="0"/>
              <a:t> due to strong induction of rotation</a:t>
            </a:r>
            <a:r>
              <a:rPr kumimoji="1" lang="en-US" altLang="ja-JP" sz="1200" baseline="0" dirty="0" smtClean="0"/>
              <a:t>, strong tendency of </a:t>
            </a:r>
            <a:r>
              <a:rPr kumimoji="1" lang="en-US" altLang="ja-JP" sz="1200" baseline="0" dirty="0" err="1" smtClean="0"/>
              <a:t>corotation</a:t>
            </a:r>
            <a:r>
              <a:rPr kumimoji="1" lang="en-US" altLang="ja-JP" sz="1200" baseline="0" dirty="0" smtClean="0"/>
              <a:t>, namely due to the perpendicular electric field, more basically the electromotive force of the NS.</a:t>
            </a:r>
            <a:endParaRPr kumimoji="1" lang="ja-JP" altLang="en-US" sz="1200" dirty="0" smtClean="0"/>
          </a:p>
          <a:p>
            <a:r>
              <a:rPr kumimoji="1" lang="en-US" altLang="ja-JP" dirty="0" smtClean="0"/>
              <a:t>The </a:t>
            </a:r>
            <a:r>
              <a:rPr kumimoji="1" lang="en-US" altLang="ja-JP" dirty="0" err="1" smtClean="0"/>
              <a:t>poloidal</a:t>
            </a:r>
            <a:r>
              <a:rPr kumimoji="1" lang="en-US" altLang="ja-JP" baseline="0" dirty="0" smtClean="0"/>
              <a:t> current stats from the star, run through the outer gap and to go infinity.</a:t>
            </a:r>
          </a:p>
          <a:p>
            <a:r>
              <a:rPr kumimoji="1" lang="en-US" altLang="ja-JP" baseline="0" dirty="0" smtClean="0"/>
              <a:t>The return current comes from infinity to the polar cap.</a:t>
            </a:r>
          </a:p>
          <a:p>
            <a:r>
              <a:rPr kumimoji="1" lang="en-US" altLang="ja-JP" baseline="0" dirty="0" smtClean="0"/>
              <a:t>Due to this current, the </a:t>
            </a:r>
            <a:r>
              <a:rPr kumimoji="1" lang="en-US" altLang="ja-JP" baseline="0" dirty="0" err="1" smtClean="0"/>
              <a:t>mazenda</a:t>
            </a:r>
            <a:r>
              <a:rPr kumimoji="1" lang="en-US" altLang="ja-JP" baseline="0" dirty="0" smtClean="0"/>
              <a:t> curves shows that we have open magnetic flux, along which pairs escape from the system.</a:t>
            </a:r>
            <a:endParaRPr kumimoji="1" lang="ja-JP" altLang="en-US" dirty="0"/>
          </a:p>
        </p:txBody>
      </p:sp>
      <p:sp>
        <p:nvSpPr>
          <p:cNvPr id="4" name="スライド番号プレースホルダ 3"/>
          <p:cNvSpPr>
            <a:spLocks noGrp="1"/>
          </p:cNvSpPr>
          <p:nvPr>
            <p:ph type="sldNum" sz="quarter" idx="10"/>
          </p:nvPr>
        </p:nvSpPr>
        <p:spPr/>
        <p:txBody>
          <a:bodyPr/>
          <a:lstStyle/>
          <a:p>
            <a:pPr lvl="0"/>
            <a:fld id="{69066E04-B54D-41F2-B9AA-BDEEA0036860}" type="slidenum">
              <a:rPr lang="en-US" altLang="ja-JP" smtClean="0"/>
              <a:pPr lvl="0"/>
              <a:t>10</a:t>
            </a:fld>
            <a:endParaRPr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The top</a:t>
            </a:r>
            <a:r>
              <a:rPr kumimoji="1" lang="en-US" altLang="ja-JP" baseline="0" dirty="0" smtClean="0"/>
              <a:t> of the closed field region is interesting because of another reason.</a:t>
            </a:r>
          </a:p>
          <a:p>
            <a:r>
              <a:rPr kumimoji="1" lang="en-US" altLang="ja-JP" baseline="0" dirty="0" smtClean="0"/>
              <a:t>This left one shows the force-free semi-analytic solution by </a:t>
            </a:r>
            <a:r>
              <a:rPr kumimoji="1" lang="en-US" altLang="ja-JP" baseline="0" dirty="0" err="1" smtClean="0"/>
              <a:t>Uzdensky</a:t>
            </a:r>
            <a:r>
              <a:rPr kumimoji="1" lang="en-US" altLang="ja-JP" baseline="0" dirty="0" smtClean="0"/>
              <a:t>, and in the red region the electric field is larger than the magnetic region. This phenomena is also found in our simulation. In this region, electrically driven particle jet can be expected.</a:t>
            </a:r>
            <a:endParaRPr kumimoji="1" lang="ja-JP" altLang="en-US" dirty="0"/>
          </a:p>
        </p:txBody>
      </p:sp>
      <p:sp>
        <p:nvSpPr>
          <p:cNvPr id="4" name="スライド番号プレースホルダ 3"/>
          <p:cNvSpPr>
            <a:spLocks noGrp="1"/>
          </p:cNvSpPr>
          <p:nvPr>
            <p:ph type="sldNum" sz="quarter" idx="10"/>
          </p:nvPr>
        </p:nvSpPr>
        <p:spPr/>
        <p:txBody>
          <a:bodyPr/>
          <a:lstStyle/>
          <a:p>
            <a:pPr lvl="0"/>
            <a:fld id="{69066E04-B54D-41F2-B9AA-BDEEA0036860}" type="slidenum">
              <a:rPr lang="en-US" altLang="ja-JP" smtClean="0"/>
              <a:pPr lvl="0"/>
              <a:t>11</a:t>
            </a:fld>
            <a:endParaRPr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10" name="Rectangle 6"/>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tabLst>
                <a:tab pos="661988" algn="l"/>
                <a:tab pos="1325563" algn="l"/>
                <a:tab pos="1989138" algn="l"/>
                <a:tab pos="2652713" algn="l"/>
              </a:tabLst>
              <a:defRPr/>
            </a:pPr>
            <a:fld id="{0FC34291-5C96-4566-8E02-6F51EAA56496}" type="slidenum">
              <a:rPr lang="en-US" altLang="ja-JP" smtClean="0"/>
              <a:pPr fontAlgn="base">
                <a:spcBef>
                  <a:spcPct val="0"/>
                </a:spcBef>
                <a:spcAft>
                  <a:spcPct val="0"/>
                </a:spcAft>
                <a:tabLst>
                  <a:tab pos="661988" algn="l"/>
                  <a:tab pos="1325563" algn="l"/>
                  <a:tab pos="1989138" algn="l"/>
                  <a:tab pos="2652713" algn="l"/>
                </a:tabLst>
                <a:defRPr/>
              </a:pPr>
              <a:t>12</a:t>
            </a:fld>
            <a:endParaRPr lang="en-US" altLang="ja-JP" smtClean="0"/>
          </a:p>
        </p:txBody>
      </p:sp>
      <p:sp>
        <p:nvSpPr>
          <p:cNvPr id="99331" name="Rectangle 1"/>
          <p:cNvSpPr>
            <a:spLocks noGrp="1" noRot="1" noChangeAspect="1" noChangeArrowheads="1" noTextEdit="1"/>
          </p:cNvSpPr>
          <p:nvPr>
            <p:ph type="sldImg"/>
          </p:nvPr>
        </p:nvSpPr>
        <p:spPr bwMode="auto">
          <a:xfrm>
            <a:off x="1141413" y="695325"/>
            <a:ext cx="4573587" cy="3429000"/>
          </a:xfrm>
          <a:solidFill>
            <a:srgbClr val="FFFFFF"/>
          </a:solidFill>
          <a:ln>
            <a:solidFill>
              <a:srgbClr val="000000"/>
            </a:solidFill>
            <a:miter lim="800000"/>
            <a:headEnd/>
            <a:tailEnd/>
          </a:ln>
        </p:spPr>
      </p:sp>
      <p:sp>
        <p:nvSpPr>
          <p:cNvPr id="99332" name="Rectangle 2"/>
          <p:cNvSpPr>
            <a:spLocks noGrp="1" noChangeArrowheads="1"/>
          </p:cNvSpPr>
          <p:nvPr>
            <p:ph type="body" idx="1"/>
          </p:nvPr>
        </p:nvSpPr>
        <p:spPr bwMode="auto">
          <a:xfrm>
            <a:off x="685800" y="4343400"/>
            <a:ext cx="5486400" cy="4037013"/>
          </a:xfrm>
          <a:noFill/>
        </p:spPr>
        <p:txBody>
          <a:bodyPr wrap="none" numCol="1" anchor="ctr" anchorCtr="0" compatLnSpc="1">
            <a:prstTxWarp prst="textNoShape">
              <a:avLst/>
            </a:prstTxWarp>
          </a:bodyPr>
          <a:lstStyle/>
          <a:p>
            <a:pPr eaLnBrk="1" hangingPunct="1">
              <a:spcBef>
                <a:spcPct val="0"/>
              </a:spcBef>
            </a:pPr>
            <a:r>
              <a:rPr lang="en-US" altLang="ja-JP" dirty="0" smtClean="0"/>
              <a:t>I would</a:t>
            </a:r>
            <a:r>
              <a:rPr lang="en-US" altLang="ja-JP" baseline="0" dirty="0" smtClean="0"/>
              <a:t> like to point out another </a:t>
            </a:r>
            <a:r>
              <a:rPr lang="en-US" altLang="ja-JP" baseline="0" dirty="0" err="1" smtClean="0"/>
              <a:t>possiblity</a:t>
            </a:r>
            <a:r>
              <a:rPr lang="en-US" altLang="ja-JP" baseline="0" dirty="0" smtClean="0"/>
              <a:t> that </a:t>
            </a:r>
            <a:r>
              <a:rPr lang="en-US" altLang="ja-JP" u="sng" baseline="0" dirty="0" smtClean="0"/>
              <a:t>is centrifugal driven reconnection at the top of the closed field region</a:t>
            </a:r>
            <a:r>
              <a:rPr lang="en-US" altLang="ja-JP" baseline="0" dirty="0" smtClean="0"/>
              <a:t>.</a:t>
            </a:r>
          </a:p>
          <a:p>
            <a:pPr eaLnBrk="1" hangingPunct="1">
              <a:spcBef>
                <a:spcPct val="0"/>
              </a:spcBef>
            </a:pPr>
            <a:r>
              <a:rPr lang="en-US" altLang="ja-JP" baseline="0" dirty="0" smtClean="0"/>
              <a:t>This is the result of our </a:t>
            </a:r>
            <a:r>
              <a:rPr lang="en-US" altLang="ja-JP" u="sng" baseline="0" dirty="0" smtClean="0"/>
              <a:t>2-D cylindrical PIC simulation</a:t>
            </a:r>
            <a:r>
              <a:rPr lang="en-US" altLang="ja-JP" baseline="0" dirty="0" smtClean="0"/>
              <a:t>.</a:t>
            </a:r>
            <a:endParaRPr lang="ja-JP" altLang="ja-JP"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The last</a:t>
            </a:r>
            <a:r>
              <a:rPr kumimoji="1" lang="en-US" altLang="ja-JP" baseline="0" dirty="0" smtClean="0"/>
              <a:t> point can be seen in the plot </a:t>
            </a:r>
            <a:r>
              <a:rPr kumimoji="1" lang="en-US" altLang="ja-JP" u="sng" baseline="0" dirty="0" smtClean="0">
                <a:solidFill>
                  <a:srgbClr val="0070C0"/>
                </a:solidFill>
              </a:rPr>
              <a:t>of non-</a:t>
            </a:r>
            <a:r>
              <a:rPr kumimoji="1" lang="en-US" altLang="ja-JP" u="sng" baseline="0" dirty="0" err="1" smtClean="0">
                <a:solidFill>
                  <a:srgbClr val="0070C0"/>
                </a:solidFill>
              </a:rPr>
              <a:t>corotational</a:t>
            </a:r>
            <a:r>
              <a:rPr kumimoji="1" lang="en-US" altLang="ja-JP" u="sng" baseline="0" dirty="0" smtClean="0">
                <a:solidFill>
                  <a:srgbClr val="0070C0"/>
                </a:solidFill>
              </a:rPr>
              <a:t> electric potential</a:t>
            </a:r>
            <a:r>
              <a:rPr kumimoji="1" lang="en-US" altLang="ja-JP" baseline="0" dirty="0" smtClean="0">
                <a:solidFill>
                  <a:srgbClr val="0070C0"/>
                </a:solidFill>
              </a:rPr>
              <a:t>. </a:t>
            </a:r>
            <a:r>
              <a:rPr kumimoji="1" lang="en-US" altLang="ja-JP" baseline="0" dirty="0" smtClean="0">
                <a:solidFill>
                  <a:srgbClr val="000000"/>
                </a:solidFill>
              </a:rPr>
              <a:t> The</a:t>
            </a:r>
            <a:r>
              <a:rPr kumimoji="1" lang="en-US" altLang="ja-JP" baseline="0" dirty="0" smtClean="0"/>
              <a:t> white regions have no potential difference from the NS surface along the magnetic field, so no acceleration and no flow there. The white regions may be called the dead zone. The closed field region is the traditional dead zone.</a:t>
            </a:r>
          </a:p>
          <a:p>
            <a:r>
              <a:rPr kumimoji="1" lang="en-US" altLang="ja-JP" sz="1200" u="sng" dirty="0" smtClean="0"/>
              <a:t>We find another dead zone in the middle latitudes.</a:t>
            </a:r>
          </a:p>
          <a:p>
            <a:r>
              <a:rPr lang="en-US" altLang="ja-JP" sz="1200" u="sng" dirty="0" smtClean="0"/>
              <a:t>This dead zone locates on the field lines which separates the outgoing current and ingoing current.</a:t>
            </a:r>
          </a:p>
          <a:p>
            <a:r>
              <a:rPr lang="en-US" altLang="ja-JP" sz="1200" u="sng" dirty="0" smtClean="0"/>
              <a:t>Let us call this zone the current neutral dead zone.</a:t>
            </a:r>
            <a:endParaRPr kumimoji="1" lang="ja-JP" altLang="en-US" sz="1200" u="sng" dirty="0" smtClean="0"/>
          </a:p>
          <a:p>
            <a:endParaRPr kumimoji="1" lang="ja-JP" altLang="en-US" dirty="0"/>
          </a:p>
        </p:txBody>
      </p:sp>
      <p:sp>
        <p:nvSpPr>
          <p:cNvPr id="4" name="スライド番号プレースホルダ 3"/>
          <p:cNvSpPr>
            <a:spLocks noGrp="1"/>
          </p:cNvSpPr>
          <p:nvPr>
            <p:ph type="sldNum" sz="quarter" idx="10"/>
          </p:nvPr>
        </p:nvSpPr>
        <p:spPr/>
        <p:txBody>
          <a:bodyPr/>
          <a:lstStyle/>
          <a:p>
            <a:pPr lvl="0"/>
            <a:fld id="{69066E04-B54D-41F2-B9AA-BDEEA0036860}" type="slidenum">
              <a:rPr lang="en-US" altLang="ja-JP" smtClean="0"/>
              <a:pPr lvl="0"/>
              <a:t>13</a:t>
            </a:fld>
            <a:endParaRPr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sz="1200" u="sng" dirty="0" smtClean="0"/>
              <a:t>The outer gap is sandwiched by two dead zones. </a:t>
            </a:r>
            <a:endParaRPr lang="en-US" altLang="ja-JP" sz="1200" u="sng" dirty="0" smtClean="0"/>
          </a:p>
          <a:p>
            <a:r>
              <a:rPr lang="en-US" altLang="ja-JP" sz="1200" u="sng" dirty="0" smtClean="0"/>
              <a:t>The polar cap and the slot gap would</a:t>
            </a:r>
            <a:r>
              <a:rPr lang="en-US" altLang="ja-JP" sz="1200" u="sng" baseline="0" dirty="0" smtClean="0"/>
              <a:t> be</a:t>
            </a:r>
            <a:r>
              <a:rPr lang="en-US" altLang="ja-JP" sz="1200" u="sng" dirty="0" smtClean="0"/>
              <a:t> located above the current neutral dead zone.</a:t>
            </a:r>
          </a:p>
          <a:p>
            <a:endParaRPr kumimoji="1" lang="ja-JP" altLang="en-US" dirty="0"/>
          </a:p>
        </p:txBody>
      </p:sp>
      <p:sp>
        <p:nvSpPr>
          <p:cNvPr id="4" name="スライド番号プレースホルダ 3"/>
          <p:cNvSpPr>
            <a:spLocks noGrp="1"/>
          </p:cNvSpPr>
          <p:nvPr>
            <p:ph type="sldNum" sz="quarter" idx="10"/>
          </p:nvPr>
        </p:nvSpPr>
        <p:spPr/>
        <p:txBody>
          <a:bodyPr/>
          <a:lstStyle/>
          <a:p>
            <a:pPr lvl="0"/>
            <a:fld id="{69066E04-B54D-41F2-B9AA-BDEEA0036860}" type="slidenum">
              <a:rPr lang="en-US" altLang="ja-JP" smtClean="0"/>
              <a:pPr lvl="0"/>
              <a:t>14</a:t>
            </a:fld>
            <a:endParaRPr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lvl="0"/>
            <a:fld id="{69066E04-B54D-41F2-B9AA-BDEEA0036860}" type="slidenum">
              <a:rPr lang="en-US" altLang="ja-JP" smtClean="0"/>
              <a:pPr lvl="0"/>
              <a:t>2</a:t>
            </a:fld>
            <a:endParaRPr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lvl="0"/>
            <a:fld id="{69066E04-B54D-41F2-B9AA-BDEEA0036860}" type="slidenum">
              <a:rPr lang="en-US" altLang="ja-JP" smtClean="0"/>
              <a:pPr lvl="0"/>
              <a:t>3</a:t>
            </a:fld>
            <a:endParaRPr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ltLang="ja-JP" baseline="0" dirty="0" smtClean="0"/>
          </a:p>
        </p:txBody>
      </p:sp>
      <p:sp>
        <p:nvSpPr>
          <p:cNvPr id="4" name="スライド番号プレースホルダ 3"/>
          <p:cNvSpPr>
            <a:spLocks noGrp="1"/>
          </p:cNvSpPr>
          <p:nvPr>
            <p:ph type="sldNum" sz="quarter" idx="10"/>
          </p:nvPr>
        </p:nvSpPr>
        <p:spPr/>
        <p:txBody>
          <a:bodyPr/>
          <a:lstStyle/>
          <a:p>
            <a:pPr lvl="0"/>
            <a:fld id="{69066E04-B54D-41F2-B9AA-BDEEA0036860}" type="slidenum">
              <a:rPr lang="en-US" altLang="ja-JP" smtClean="0"/>
              <a:pPr lvl="0"/>
              <a:t>4</a:t>
            </a:fld>
            <a:endParaRPr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ltLang="ja-JP" baseline="0" dirty="0" smtClean="0"/>
          </a:p>
        </p:txBody>
      </p:sp>
      <p:sp>
        <p:nvSpPr>
          <p:cNvPr id="4" name="スライド番号プレースホルダ 3"/>
          <p:cNvSpPr>
            <a:spLocks noGrp="1"/>
          </p:cNvSpPr>
          <p:nvPr>
            <p:ph type="sldNum" sz="quarter" idx="10"/>
          </p:nvPr>
        </p:nvSpPr>
        <p:spPr/>
        <p:txBody>
          <a:bodyPr/>
          <a:lstStyle/>
          <a:p>
            <a:pPr lvl="0"/>
            <a:fld id="{69066E04-B54D-41F2-B9AA-BDEEA0036860}" type="slidenum">
              <a:rPr lang="en-US" altLang="ja-JP" smtClean="0"/>
              <a:pPr lvl="0"/>
              <a:t>5</a:t>
            </a:fld>
            <a:endParaRPr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lvl="0"/>
            <a:fld id="{69066E04-B54D-41F2-B9AA-BDEEA0036860}" type="slidenum">
              <a:rPr lang="en-US" altLang="ja-JP" smtClean="0"/>
              <a:pPr lvl="0"/>
              <a:t>6</a:t>
            </a:fld>
            <a:endParaRPr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lvl="0"/>
            <a:fld id="{69066E04-B54D-41F2-B9AA-BDEEA0036860}" type="slidenum">
              <a:rPr lang="en-US" altLang="ja-JP" smtClean="0"/>
              <a:pPr lvl="0"/>
              <a:t>7</a:t>
            </a:fld>
            <a:endParaRPr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lvl="0"/>
            <a:fld id="{69066E04-B54D-41F2-B9AA-BDEEA0036860}" type="slidenum">
              <a:rPr lang="en-US" altLang="ja-JP" smtClean="0"/>
              <a:pPr lvl="0"/>
              <a:t>8</a:t>
            </a:fld>
            <a:endParaRPr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lvl="0"/>
            <a:fld id="{69066E04-B54D-41F2-B9AA-BDEEA0036860}" type="slidenum">
              <a:rPr lang="en-US" altLang="ja-JP" smtClean="0"/>
              <a:pPr lvl="0"/>
              <a:t>9</a:t>
            </a:fld>
            <a:endParaRPr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txBox="1">
            <a:spLocks noGrp="1"/>
          </p:cNvSpPr>
          <p:nvPr>
            <p:ph type="ctrTitle"/>
          </p:nvPr>
        </p:nvSpPr>
        <p:spPr>
          <a:xfrm>
            <a:off x="685800" y="2130423"/>
            <a:ext cx="7772400" cy="1470026"/>
          </a:xfrm>
        </p:spPr>
        <p:txBody>
          <a:bodyPr/>
          <a:lstStyle>
            <a:lvl1pPr>
              <a:defRPr/>
            </a:lvl1pPr>
          </a:lstStyle>
          <a:p>
            <a:pPr lvl="0"/>
            <a:r>
              <a:rPr lang="ja-JP"/>
              <a:t>マスタ タイトルの書式設定</a:t>
            </a:r>
            <a:endParaRPr lang="en-US"/>
          </a:p>
        </p:txBody>
      </p:sp>
      <p:sp>
        <p:nvSpPr>
          <p:cNvPr id="3" name="サブタイトル 2"/>
          <p:cNvSpPr txBox="1">
            <a:spLocks noGrp="1"/>
          </p:cNvSpPr>
          <p:nvPr>
            <p:ph type="subTitle" idx="1"/>
          </p:nvPr>
        </p:nvSpPr>
        <p:spPr>
          <a:xfrm>
            <a:off x="1371600" y="3886200"/>
            <a:ext cx="6400800" cy="1752603"/>
          </a:xfrm>
        </p:spPr>
        <p:txBody>
          <a:bodyPr anchorCtr="1"/>
          <a:lstStyle>
            <a:lvl1pPr marL="0" indent="0" algn="ctr">
              <a:buNone/>
              <a:defRPr>
                <a:solidFill>
                  <a:srgbClr val="898989"/>
                </a:solidFill>
              </a:defRPr>
            </a:lvl1pPr>
          </a:lstStyle>
          <a:p>
            <a:pPr lvl="0"/>
            <a:r>
              <a:rPr lang="ja-JP"/>
              <a:t>マスタ サブタイトルの書式設定</a:t>
            </a:r>
            <a:endParaRPr lang="en-US"/>
          </a:p>
        </p:txBody>
      </p:sp>
      <p:sp>
        <p:nvSpPr>
          <p:cNvPr id="4" name="日付プレースホルダ 3"/>
          <p:cNvSpPr txBox="1">
            <a:spLocks noGrp="1"/>
          </p:cNvSpPr>
          <p:nvPr>
            <p:ph type="dt" sz="half" idx="7"/>
          </p:nvPr>
        </p:nvSpPr>
        <p:spPr/>
        <p:txBody>
          <a:bodyPr/>
          <a:lstStyle>
            <a:lvl1pPr>
              <a:defRPr/>
            </a:lvl1pPr>
          </a:lstStyle>
          <a:p>
            <a:pPr lvl="0"/>
            <a:fld id="{5760FFE9-5884-4FB6-B398-2123B67C918D}" type="datetime1">
              <a:rPr lang="en-US"/>
              <a:pPr lvl="0"/>
              <a:t>12/08/29</a:t>
            </a:fld>
            <a:endParaRPr lang="en-US"/>
          </a:p>
        </p:txBody>
      </p:sp>
      <p:sp>
        <p:nvSpPr>
          <p:cNvPr id="5" name="フッター プレースホルダ 4"/>
          <p:cNvSpPr txBox="1">
            <a:spLocks noGrp="1"/>
          </p:cNvSpPr>
          <p:nvPr>
            <p:ph type="ftr" sz="quarter" idx="9"/>
          </p:nvPr>
        </p:nvSpPr>
        <p:spPr/>
        <p:txBody>
          <a:bodyPr/>
          <a:lstStyle>
            <a:lvl1pPr>
              <a:defRPr/>
            </a:lvl1pPr>
          </a:lstStyle>
          <a:p>
            <a:pPr lvl="0"/>
            <a:endParaRPr lang="en-US"/>
          </a:p>
        </p:txBody>
      </p:sp>
      <p:sp>
        <p:nvSpPr>
          <p:cNvPr id="6" name="スライド番号プレースホルダ 5"/>
          <p:cNvSpPr txBox="1">
            <a:spLocks noGrp="1"/>
          </p:cNvSpPr>
          <p:nvPr>
            <p:ph type="sldNum" sz="quarter" idx="8"/>
          </p:nvPr>
        </p:nvSpPr>
        <p:spPr/>
        <p:txBody>
          <a:bodyPr/>
          <a:lstStyle>
            <a:lvl1pPr>
              <a:defRPr/>
            </a:lvl1pPr>
          </a:lstStyle>
          <a:p>
            <a:pPr lvl="0"/>
            <a:fld id="{08E66858-8396-416B-9B43-916C65FFEC0F}" type="slidenum">
              <a:rPr/>
              <a:pPr lvl="0"/>
              <a:t>‹#›</a:t>
            </a:fld>
            <a:endParaRPr lang="en-US"/>
          </a:p>
        </p:txBody>
      </p:sp>
    </p:spTree>
  </p:cSld>
  <p:clrMapOvr>
    <a:masterClrMapping/>
  </p:clrMapOvr>
  <p:transition xmlns:p14="http://schemas.microsoft.com/office/powerpoint/2010/main"/>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txBox="1">
            <a:spLocks noGrp="1"/>
          </p:cNvSpPr>
          <p:nvPr>
            <p:ph type="title"/>
          </p:nvPr>
        </p:nvSpPr>
        <p:spPr/>
        <p:txBody>
          <a:bodyPr/>
          <a:lstStyle>
            <a:lvl1pPr>
              <a:defRPr/>
            </a:lvl1pPr>
          </a:lstStyle>
          <a:p>
            <a:pPr lvl="0"/>
            <a:r>
              <a:rPr lang="ja-JP"/>
              <a:t>マスタ タイトルの書式設定</a:t>
            </a:r>
            <a:endParaRPr lang="en-US"/>
          </a:p>
        </p:txBody>
      </p:sp>
      <p:sp>
        <p:nvSpPr>
          <p:cNvPr id="3" name="縦書きテキスト プレースホルダ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ja-JP"/>
              <a:t>マスタ テキストの書式設定</a:t>
            </a:r>
          </a:p>
          <a:p>
            <a:pPr lvl="1"/>
            <a:r>
              <a:rPr lang="ja-JP"/>
              <a:t>第</a:t>
            </a:r>
            <a:r>
              <a:rPr lang="en-US"/>
              <a:t> 2 </a:t>
            </a:r>
            <a:r>
              <a:rPr lang="ja-JP"/>
              <a:t>レベル</a:t>
            </a:r>
          </a:p>
          <a:p>
            <a:pPr lvl="2"/>
            <a:r>
              <a:rPr lang="ja-JP"/>
              <a:t>第</a:t>
            </a:r>
            <a:r>
              <a:rPr lang="en-US"/>
              <a:t> 3 </a:t>
            </a:r>
            <a:r>
              <a:rPr lang="ja-JP"/>
              <a:t>レベル</a:t>
            </a:r>
          </a:p>
          <a:p>
            <a:pPr lvl="3"/>
            <a:r>
              <a:rPr lang="ja-JP"/>
              <a:t>第</a:t>
            </a:r>
            <a:r>
              <a:rPr lang="en-US"/>
              <a:t> 4 </a:t>
            </a:r>
            <a:r>
              <a:rPr lang="ja-JP"/>
              <a:t>レベル</a:t>
            </a:r>
          </a:p>
          <a:p>
            <a:pPr lvl="4"/>
            <a:r>
              <a:rPr lang="ja-JP"/>
              <a:t>第</a:t>
            </a:r>
            <a:r>
              <a:rPr lang="en-US"/>
              <a:t> 5 </a:t>
            </a:r>
            <a:r>
              <a:rPr lang="ja-JP"/>
              <a:t>レベル</a:t>
            </a:r>
            <a:endParaRPr lang="en-US"/>
          </a:p>
        </p:txBody>
      </p:sp>
      <p:sp>
        <p:nvSpPr>
          <p:cNvPr id="4" name="日付プレースホルダ 3"/>
          <p:cNvSpPr txBox="1">
            <a:spLocks noGrp="1"/>
          </p:cNvSpPr>
          <p:nvPr>
            <p:ph type="dt" sz="half" idx="7"/>
          </p:nvPr>
        </p:nvSpPr>
        <p:spPr/>
        <p:txBody>
          <a:bodyPr/>
          <a:lstStyle>
            <a:lvl1pPr>
              <a:defRPr/>
            </a:lvl1pPr>
          </a:lstStyle>
          <a:p>
            <a:pPr lvl="0"/>
            <a:fld id="{7DD0C33A-DDDE-4477-9B1C-395590B8F89F}" type="datetime1">
              <a:rPr lang="en-US"/>
              <a:pPr lvl="0"/>
              <a:t>12/08/29</a:t>
            </a:fld>
            <a:endParaRPr lang="en-US"/>
          </a:p>
        </p:txBody>
      </p:sp>
      <p:sp>
        <p:nvSpPr>
          <p:cNvPr id="5" name="フッター プレースホルダ 4"/>
          <p:cNvSpPr txBox="1">
            <a:spLocks noGrp="1"/>
          </p:cNvSpPr>
          <p:nvPr>
            <p:ph type="ftr" sz="quarter" idx="9"/>
          </p:nvPr>
        </p:nvSpPr>
        <p:spPr/>
        <p:txBody>
          <a:bodyPr/>
          <a:lstStyle>
            <a:lvl1pPr>
              <a:defRPr/>
            </a:lvl1pPr>
          </a:lstStyle>
          <a:p>
            <a:pPr lvl="0"/>
            <a:endParaRPr lang="en-US"/>
          </a:p>
        </p:txBody>
      </p:sp>
      <p:sp>
        <p:nvSpPr>
          <p:cNvPr id="6" name="スライド番号プレースホルダ 5"/>
          <p:cNvSpPr txBox="1">
            <a:spLocks noGrp="1"/>
          </p:cNvSpPr>
          <p:nvPr>
            <p:ph type="sldNum" sz="quarter" idx="8"/>
          </p:nvPr>
        </p:nvSpPr>
        <p:spPr/>
        <p:txBody>
          <a:bodyPr/>
          <a:lstStyle>
            <a:lvl1pPr>
              <a:defRPr/>
            </a:lvl1pPr>
          </a:lstStyle>
          <a:p>
            <a:pPr lvl="0"/>
            <a:fld id="{993D8F0A-54E1-4F94-A770-6249585BD04B}" type="slidenum">
              <a:rPr/>
              <a:pPr lvl="0"/>
              <a:t>‹#›</a:t>
            </a:fld>
            <a:endParaRPr lang="en-US"/>
          </a:p>
        </p:txBody>
      </p:sp>
    </p:spTree>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txBox="1">
            <a:spLocks noGrp="1"/>
          </p:cNvSpPr>
          <p:nvPr>
            <p:ph type="title" orient="vert"/>
          </p:nvPr>
        </p:nvSpPr>
        <p:spPr>
          <a:xfrm>
            <a:off x="6629400" y="274640"/>
            <a:ext cx="2057400" cy="5851529"/>
          </a:xfrm>
        </p:spPr>
        <p:txBody>
          <a:bodyPr vert="eaVert"/>
          <a:lstStyle>
            <a:lvl1pPr>
              <a:defRPr/>
            </a:lvl1pPr>
          </a:lstStyle>
          <a:p>
            <a:pPr lvl="0"/>
            <a:r>
              <a:rPr lang="ja-JP"/>
              <a:t>マスタ タイトルの書式設定</a:t>
            </a:r>
            <a:endParaRPr lang="en-US"/>
          </a:p>
        </p:txBody>
      </p:sp>
      <p:sp>
        <p:nvSpPr>
          <p:cNvPr id="3" name="縦書きテキスト プレースホルダ 2"/>
          <p:cNvSpPr txBox="1">
            <a:spLocks noGrp="1"/>
          </p:cNvSpPr>
          <p:nvPr>
            <p:ph type="body" orient="vert" idx="1"/>
          </p:nvPr>
        </p:nvSpPr>
        <p:spPr>
          <a:xfrm>
            <a:off x="457200" y="274640"/>
            <a:ext cx="6019796" cy="5851529"/>
          </a:xfrm>
        </p:spPr>
        <p:txBody>
          <a:bodyPr vert="eaVert"/>
          <a:lstStyle>
            <a:lvl1pPr>
              <a:defRPr/>
            </a:lvl1pPr>
            <a:lvl2pPr>
              <a:defRPr/>
            </a:lvl2pPr>
            <a:lvl3pPr>
              <a:defRPr/>
            </a:lvl3pPr>
            <a:lvl4pPr>
              <a:defRPr/>
            </a:lvl4pPr>
            <a:lvl5pPr>
              <a:defRPr/>
            </a:lvl5pPr>
          </a:lstStyle>
          <a:p>
            <a:pPr lvl="0"/>
            <a:r>
              <a:rPr lang="ja-JP"/>
              <a:t>マスタ テキストの書式設定</a:t>
            </a:r>
          </a:p>
          <a:p>
            <a:pPr lvl="1"/>
            <a:r>
              <a:rPr lang="ja-JP"/>
              <a:t>第</a:t>
            </a:r>
            <a:r>
              <a:rPr lang="en-US"/>
              <a:t> 2 </a:t>
            </a:r>
            <a:r>
              <a:rPr lang="ja-JP"/>
              <a:t>レベル</a:t>
            </a:r>
          </a:p>
          <a:p>
            <a:pPr lvl="2"/>
            <a:r>
              <a:rPr lang="ja-JP"/>
              <a:t>第</a:t>
            </a:r>
            <a:r>
              <a:rPr lang="en-US"/>
              <a:t> 3 </a:t>
            </a:r>
            <a:r>
              <a:rPr lang="ja-JP"/>
              <a:t>レベル</a:t>
            </a:r>
          </a:p>
          <a:p>
            <a:pPr lvl="3"/>
            <a:r>
              <a:rPr lang="ja-JP"/>
              <a:t>第</a:t>
            </a:r>
            <a:r>
              <a:rPr lang="en-US"/>
              <a:t> 4 </a:t>
            </a:r>
            <a:r>
              <a:rPr lang="ja-JP"/>
              <a:t>レベル</a:t>
            </a:r>
          </a:p>
          <a:p>
            <a:pPr lvl="4"/>
            <a:r>
              <a:rPr lang="ja-JP"/>
              <a:t>第</a:t>
            </a:r>
            <a:r>
              <a:rPr lang="en-US"/>
              <a:t> 5 </a:t>
            </a:r>
            <a:r>
              <a:rPr lang="ja-JP"/>
              <a:t>レベル</a:t>
            </a:r>
            <a:endParaRPr lang="en-US"/>
          </a:p>
        </p:txBody>
      </p:sp>
      <p:sp>
        <p:nvSpPr>
          <p:cNvPr id="4" name="日付プレースホルダ 3"/>
          <p:cNvSpPr txBox="1">
            <a:spLocks noGrp="1"/>
          </p:cNvSpPr>
          <p:nvPr>
            <p:ph type="dt" sz="half" idx="7"/>
          </p:nvPr>
        </p:nvSpPr>
        <p:spPr/>
        <p:txBody>
          <a:bodyPr/>
          <a:lstStyle>
            <a:lvl1pPr>
              <a:defRPr/>
            </a:lvl1pPr>
          </a:lstStyle>
          <a:p>
            <a:pPr lvl="0"/>
            <a:fld id="{6F9F1D5E-8B92-498A-AB37-D9C0DA598E01}" type="datetime1">
              <a:rPr lang="en-US"/>
              <a:pPr lvl="0"/>
              <a:t>12/08/29</a:t>
            </a:fld>
            <a:endParaRPr lang="en-US"/>
          </a:p>
        </p:txBody>
      </p:sp>
      <p:sp>
        <p:nvSpPr>
          <p:cNvPr id="5" name="フッター プレースホルダ 4"/>
          <p:cNvSpPr txBox="1">
            <a:spLocks noGrp="1"/>
          </p:cNvSpPr>
          <p:nvPr>
            <p:ph type="ftr" sz="quarter" idx="9"/>
          </p:nvPr>
        </p:nvSpPr>
        <p:spPr/>
        <p:txBody>
          <a:bodyPr/>
          <a:lstStyle>
            <a:lvl1pPr>
              <a:defRPr/>
            </a:lvl1pPr>
          </a:lstStyle>
          <a:p>
            <a:pPr lvl="0"/>
            <a:endParaRPr lang="en-US"/>
          </a:p>
        </p:txBody>
      </p:sp>
      <p:sp>
        <p:nvSpPr>
          <p:cNvPr id="6" name="スライド番号プレースホルダ 5"/>
          <p:cNvSpPr txBox="1">
            <a:spLocks noGrp="1"/>
          </p:cNvSpPr>
          <p:nvPr>
            <p:ph type="sldNum" sz="quarter" idx="8"/>
          </p:nvPr>
        </p:nvSpPr>
        <p:spPr/>
        <p:txBody>
          <a:bodyPr/>
          <a:lstStyle>
            <a:lvl1pPr>
              <a:defRPr/>
            </a:lvl1pPr>
          </a:lstStyle>
          <a:p>
            <a:pPr lvl="0"/>
            <a:fld id="{A5DF2F5D-7396-407C-AD75-296E0E313A61}" type="slidenum">
              <a:rPr/>
              <a:pPr lvl="0"/>
              <a:t>‹#›</a:t>
            </a:fld>
            <a:endParaRPr lang="en-US"/>
          </a:p>
        </p:txBody>
      </p:sp>
    </p:spTree>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txBox="1">
            <a:spLocks noGrp="1"/>
          </p:cNvSpPr>
          <p:nvPr>
            <p:ph type="title"/>
          </p:nvPr>
        </p:nvSpPr>
        <p:spPr/>
        <p:txBody>
          <a:bodyPr/>
          <a:lstStyle>
            <a:lvl1pPr>
              <a:defRPr/>
            </a:lvl1pPr>
          </a:lstStyle>
          <a:p>
            <a:pPr lvl="0"/>
            <a:r>
              <a:rPr lang="ja-JP"/>
              <a:t>マスタ タイトルの書式設定</a:t>
            </a:r>
            <a:endParaRPr lang="en-US"/>
          </a:p>
        </p:txBody>
      </p:sp>
      <p:sp>
        <p:nvSpPr>
          <p:cNvPr id="3" name="コンテンツ プレースホルダ 2"/>
          <p:cNvSpPr txBox="1">
            <a:spLocks noGrp="1"/>
          </p:cNvSpPr>
          <p:nvPr>
            <p:ph idx="1"/>
          </p:nvPr>
        </p:nvSpPr>
        <p:spPr/>
        <p:txBody>
          <a:bodyPr/>
          <a:lstStyle>
            <a:lvl1pPr>
              <a:defRPr/>
            </a:lvl1pPr>
            <a:lvl2pPr>
              <a:defRPr/>
            </a:lvl2pPr>
            <a:lvl3pPr>
              <a:defRPr/>
            </a:lvl3pPr>
            <a:lvl4pPr>
              <a:defRPr/>
            </a:lvl4pPr>
            <a:lvl5pPr>
              <a:defRPr/>
            </a:lvl5pPr>
          </a:lstStyle>
          <a:p>
            <a:pPr lvl="0"/>
            <a:r>
              <a:rPr lang="ja-JP"/>
              <a:t>マスタ テキストの書式設定</a:t>
            </a:r>
          </a:p>
          <a:p>
            <a:pPr lvl="1"/>
            <a:r>
              <a:rPr lang="ja-JP"/>
              <a:t>第</a:t>
            </a:r>
            <a:r>
              <a:rPr lang="en-US"/>
              <a:t> 2 </a:t>
            </a:r>
            <a:r>
              <a:rPr lang="ja-JP"/>
              <a:t>レベル</a:t>
            </a:r>
          </a:p>
          <a:p>
            <a:pPr lvl="2"/>
            <a:r>
              <a:rPr lang="ja-JP"/>
              <a:t>第</a:t>
            </a:r>
            <a:r>
              <a:rPr lang="en-US"/>
              <a:t> 3 </a:t>
            </a:r>
            <a:r>
              <a:rPr lang="ja-JP"/>
              <a:t>レベル</a:t>
            </a:r>
          </a:p>
          <a:p>
            <a:pPr lvl="3"/>
            <a:r>
              <a:rPr lang="ja-JP"/>
              <a:t>第</a:t>
            </a:r>
            <a:r>
              <a:rPr lang="en-US"/>
              <a:t> 4 </a:t>
            </a:r>
            <a:r>
              <a:rPr lang="ja-JP"/>
              <a:t>レベル</a:t>
            </a:r>
          </a:p>
          <a:p>
            <a:pPr lvl="4"/>
            <a:r>
              <a:rPr lang="ja-JP"/>
              <a:t>第</a:t>
            </a:r>
            <a:r>
              <a:rPr lang="en-US"/>
              <a:t> 5 </a:t>
            </a:r>
            <a:r>
              <a:rPr lang="ja-JP"/>
              <a:t>レベル</a:t>
            </a:r>
            <a:endParaRPr lang="en-US"/>
          </a:p>
        </p:txBody>
      </p:sp>
      <p:sp>
        <p:nvSpPr>
          <p:cNvPr id="4" name="日付プレースホルダ 3"/>
          <p:cNvSpPr txBox="1">
            <a:spLocks noGrp="1"/>
          </p:cNvSpPr>
          <p:nvPr>
            <p:ph type="dt" sz="half" idx="7"/>
          </p:nvPr>
        </p:nvSpPr>
        <p:spPr/>
        <p:txBody>
          <a:bodyPr/>
          <a:lstStyle>
            <a:lvl1pPr>
              <a:defRPr/>
            </a:lvl1pPr>
          </a:lstStyle>
          <a:p>
            <a:pPr lvl="0"/>
            <a:fld id="{38D93B77-C03B-4CA4-9334-A041A7954340}" type="datetime1">
              <a:rPr lang="en-US"/>
              <a:pPr lvl="0"/>
              <a:t>12/08/29</a:t>
            </a:fld>
            <a:endParaRPr lang="en-US"/>
          </a:p>
        </p:txBody>
      </p:sp>
      <p:sp>
        <p:nvSpPr>
          <p:cNvPr id="5" name="フッター プレースホルダ 4"/>
          <p:cNvSpPr txBox="1">
            <a:spLocks noGrp="1"/>
          </p:cNvSpPr>
          <p:nvPr>
            <p:ph type="ftr" sz="quarter" idx="9"/>
          </p:nvPr>
        </p:nvSpPr>
        <p:spPr/>
        <p:txBody>
          <a:bodyPr/>
          <a:lstStyle>
            <a:lvl1pPr>
              <a:defRPr/>
            </a:lvl1pPr>
          </a:lstStyle>
          <a:p>
            <a:pPr lvl="0"/>
            <a:endParaRPr lang="en-US"/>
          </a:p>
        </p:txBody>
      </p:sp>
      <p:sp>
        <p:nvSpPr>
          <p:cNvPr id="6" name="スライド番号プレースホルダ 5"/>
          <p:cNvSpPr txBox="1">
            <a:spLocks noGrp="1"/>
          </p:cNvSpPr>
          <p:nvPr>
            <p:ph type="sldNum" sz="quarter" idx="8"/>
          </p:nvPr>
        </p:nvSpPr>
        <p:spPr/>
        <p:txBody>
          <a:bodyPr/>
          <a:lstStyle>
            <a:lvl1pPr>
              <a:defRPr/>
            </a:lvl1pPr>
          </a:lstStyle>
          <a:p>
            <a:pPr lvl="0"/>
            <a:fld id="{A56B46E5-885A-47EC-AB6F-ED0E2701845E}" type="slidenum">
              <a:rPr/>
              <a:pPr lvl="0"/>
              <a:t>‹#›</a:t>
            </a:fld>
            <a:endParaRPr lang="en-US"/>
          </a:p>
        </p:txBody>
      </p:sp>
    </p:spTree>
  </p:cSld>
  <p:clrMapOvr>
    <a:masterClrMapping/>
  </p:clrMapOvr>
  <p:transition xmlns:p14="http://schemas.microsoft.com/office/powerpoint/2010/main"/>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txBox="1">
            <a:spLocks noGrp="1"/>
          </p:cNvSpPr>
          <p:nvPr>
            <p:ph type="title"/>
          </p:nvPr>
        </p:nvSpPr>
        <p:spPr>
          <a:xfrm>
            <a:off x="722311" y="4406895"/>
            <a:ext cx="7772400" cy="1362071"/>
          </a:xfrm>
        </p:spPr>
        <p:txBody>
          <a:bodyPr anchor="t" anchorCtr="0"/>
          <a:lstStyle>
            <a:lvl1pPr algn="l">
              <a:defRPr sz="4000" b="1" cap="all"/>
            </a:lvl1pPr>
          </a:lstStyle>
          <a:p>
            <a:pPr lvl="0"/>
            <a:r>
              <a:rPr lang="ja-JP"/>
              <a:t>マスタ タイトルの書式設定</a:t>
            </a:r>
            <a:endParaRPr lang="en-US"/>
          </a:p>
        </p:txBody>
      </p:sp>
      <p:sp>
        <p:nvSpPr>
          <p:cNvPr id="3" name="テキスト プレースホルダ 2"/>
          <p:cNvSpPr txBox="1">
            <a:spLocks noGrp="1"/>
          </p:cNvSpPr>
          <p:nvPr>
            <p:ph type="body" idx="1"/>
          </p:nvPr>
        </p:nvSpPr>
        <p:spPr>
          <a:xfrm>
            <a:off x="722311" y="2906713"/>
            <a:ext cx="7772400" cy="1500182"/>
          </a:xfrm>
        </p:spPr>
        <p:txBody>
          <a:bodyPr anchor="b"/>
          <a:lstStyle>
            <a:lvl1pPr marL="0" indent="0">
              <a:spcBef>
                <a:spcPts val="500"/>
              </a:spcBef>
              <a:buNone/>
              <a:defRPr sz="2000">
                <a:solidFill>
                  <a:srgbClr val="898989"/>
                </a:solidFill>
              </a:defRPr>
            </a:lvl1pPr>
          </a:lstStyle>
          <a:p>
            <a:pPr lvl="0"/>
            <a:r>
              <a:rPr lang="ja-JP"/>
              <a:t>マスタ テキストの書式設定</a:t>
            </a:r>
          </a:p>
        </p:txBody>
      </p:sp>
      <p:sp>
        <p:nvSpPr>
          <p:cNvPr id="4" name="日付プレースホルダ 3"/>
          <p:cNvSpPr txBox="1">
            <a:spLocks noGrp="1"/>
          </p:cNvSpPr>
          <p:nvPr>
            <p:ph type="dt" sz="half" idx="7"/>
          </p:nvPr>
        </p:nvSpPr>
        <p:spPr/>
        <p:txBody>
          <a:bodyPr/>
          <a:lstStyle>
            <a:lvl1pPr>
              <a:defRPr/>
            </a:lvl1pPr>
          </a:lstStyle>
          <a:p>
            <a:pPr lvl="0"/>
            <a:fld id="{374BC143-CC1E-4504-B247-E1B35674864B}" type="datetime1">
              <a:rPr lang="en-US"/>
              <a:pPr lvl="0"/>
              <a:t>12/08/29</a:t>
            </a:fld>
            <a:endParaRPr lang="en-US"/>
          </a:p>
        </p:txBody>
      </p:sp>
      <p:sp>
        <p:nvSpPr>
          <p:cNvPr id="5" name="フッター プレースホルダ 4"/>
          <p:cNvSpPr txBox="1">
            <a:spLocks noGrp="1"/>
          </p:cNvSpPr>
          <p:nvPr>
            <p:ph type="ftr" sz="quarter" idx="9"/>
          </p:nvPr>
        </p:nvSpPr>
        <p:spPr/>
        <p:txBody>
          <a:bodyPr/>
          <a:lstStyle>
            <a:lvl1pPr>
              <a:defRPr/>
            </a:lvl1pPr>
          </a:lstStyle>
          <a:p>
            <a:pPr lvl="0"/>
            <a:endParaRPr lang="en-US"/>
          </a:p>
        </p:txBody>
      </p:sp>
      <p:sp>
        <p:nvSpPr>
          <p:cNvPr id="6" name="スライド番号プレースホルダ 5"/>
          <p:cNvSpPr txBox="1">
            <a:spLocks noGrp="1"/>
          </p:cNvSpPr>
          <p:nvPr>
            <p:ph type="sldNum" sz="quarter" idx="8"/>
          </p:nvPr>
        </p:nvSpPr>
        <p:spPr/>
        <p:txBody>
          <a:bodyPr/>
          <a:lstStyle>
            <a:lvl1pPr>
              <a:defRPr/>
            </a:lvl1pPr>
          </a:lstStyle>
          <a:p>
            <a:pPr lvl="0"/>
            <a:fld id="{FEC9B05E-3421-45C4-9DE3-33F1DA85BBBB}" type="slidenum">
              <a:rPr/>
              <a:pPr lvl="0"/>
              <a:t>‹#›</a:t>
            </a:fld>
            <a:endParaRPr lang="en-US"/>
          </a:p>
        </p:txBody>
      </p:sp>
    </p:spTree>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txBox="1">
            <a:spLocks noGrp="1"/>
          </p:cNvSpPr>
          <p:nvPr>
            <p:ph type="title"/>
          </p:nvPr>
        </p:nvSpPr>
        <p:spPr/>
        <p:txBody>
          <a:bodyPr/>
          <a:lstStyle>
            <a:lvl1pPr>
              <a:defRPr/>
            </a:lvl1pPr>
          </a:lstStyle>
          <a:p>
            <a:pPr lvl="0"/>
            <a:r>
              <a:rPr lang="ja-JP"/>
              <a:t>マスタ タイトルの書式設定</a:t>
            </a:r>
            <a:endParaRPr lang="en-US"/>
          </a:p>
        </p:txBody>
      </p:sp>
      <p:sp>
        <p:nvSpPr>
          <p:cNvPr id="3" name="コンテンツ プレースホルダ 2"/>
          <p:cNvSpPr txBox="1">
            <a:spLocks noGrp="1"/>
          </p:cNvSpPr>
          <p:nvPr>
            <p:ph idx="1"/>
          </p:nvPr>
        </p:nvSpPr>
        <p:spPr>
          <a:xfrm>
            <a:off x="457200"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ja-JP"/>
              <a:t>マスタ テキストの書式設定</a:t>
            </a:r>
          </a:p>
          <a:p>
            <a:pPr lvl="1"/>
            <a:r>
              <a:rPr lang="ja-JP"/>
              <a:t>第</a:t>
            </a:r>
            <a:r>
              <a:rPr lang="en-US"/>
              <a:t> 2 </a:t>
            </a:r>
            <a:r>
              <a:rPr lang="ja-JP"/>
              <a:t>レベル</a:t>
            </a:r>
          </a:p>
          <a:p>
            <a:pPr lvl="2"/>
            <a:r>
              <a:rPr lang="ja-JP"/>
              <a:t>第</a:t>
            </a:r>
            <a:r>
              <a:rPr lang="en-US"/>
              <a:t> 3 </a:t>
            </a:r>
            <a:r>
              <a:rPr lang="ja-JP"/>
              <a:t>レベル</a:t>
            </a:r>
          </a:p>
          <a:p>
            <a:pPr lvl="3"/>
            <a:r>
              <a:rPr lang="ja-JP"/>
              <a:t>第</a:t>
            </a:r>
            <a:r>
              <a:rPr lang="en-US"/>
              <a:t> 4 </a:t>
            </a:r>
            <a:r>
              <a:rPr lang="ja-JP"/>
              <a:t>レベル</a:t>
            </a:r>
          </a:p>
          <a:p>
            <a:pPr lvl="4"/>
            <a:r>
              <a:rPr lang="ja-JP"/>
              <a:t>第</a:t>
            </a:r>
            <a:r>
              <a:rPr lang="en-US"/>
              <a:t> 5 </a:t>
            </a:r>
            <a:r>
              <a:rPr lang="ja-JP"/>
              <a:t>レベル</a:t>
            </a:r>
            <a:endParaRPr lang="en-US"/>
          </a:p>
        </p:txBody>
      </p:sp>
      <p:sp>
        <p:nvSpPr>
          <p:cNvPr id="4" name="コンテンツ プレースホルダ 3"/>
          <p:cNvSpPr txBox="1">
            <a:spLocks noGrp="1"/>
          </p:cNvSpPr>
          <p:nvPr>
            <p:ph idx="2"/>
          </p:nvPr>
        </p:nvSpPr>
        <p:spPr>
          <a:xfrm>
            <a:off x="4648196"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ja-JP"/>
              <a:t>マスタ テキストの書式設定</a:t>
            </a:r>
          </a:p>
          <a:p>
            <a:pPr lvl="1"/>
            <a:r>
              <a:rPr lang="ja-JP"/>
              <a:t>第</a:t>
            </a:r>
            <a:r>
              <a:rPr lang="en-US"/>
              <a:t> 2 </a:t>
            </a:r>
            <a:r>
              <a:rPr lang="ja-JP"/>
              <a:t>レベル</a:t>
            </a:r>
          </a:p>
          <a:p>
            <a:pPr lvl="2"/>
            <a:r>
              <a:rPr lang="ja-JP"/>
              <a:t>第</a:t>
            </a:r>
            <a:r>
              <a:rPr lang="en-US"/>
              <a:t> 3 </a:t>
            </a:r>
            <a:r>
              <a:rPr lang="ja-JP"/>
              <a:t>レベル</a:t>
            </a:r>
          </a:p>
          <a:p>
            <a:pPr lvl="3"/>
            <a:r>
              <a:rPr lang="ja-JP"/>
              <a:t>第</a:t>
            </a:r>
            <a:r>
              <a:rPr lang="en-US"/>
              <a:t> 4 </a:t>
            </a:r>
            <a:r>
              <a:rPr lang="ja-JP"/>
              <a:t>レベル</a:t>
            </a:r>
          </a:p>
          <a:p>
            <a:pPr lvl="4"/>
            <a:r>
              <a:rPr lang="ja-JP"/>
              <a:t>第</a:t>
            </a:r>
            <a:r>
              <a:rPr lang="en-US"/>
              <a:t> 5 </a:t>
            </a:r>
            <a:r>
              <a:rPr lang="ja-JP"/>
              <a:t>レベル</a:t>
            </a:r>
            <a:endParaRPr lang="en-US"/>
          </a:p>
        </p:txBody>
      </p:sp>
      <p:sp>
        <p:nvSpPr>
          <p:cNvPr id="5" name="日付プレースホルダ 3"/>
          <p:cNvSpPr txBox="1">
            <a:spLocks noGrp="1"/>
          </p:cNvSpPr>
          <p:nvPr>
            <p:ph type="dt" sz="half" idx="7"/>
          </p:nvPr>
        </p:nvSpPr>
        <p:spPr/>
        <p:txBody>
          <a:bodyPr/>
          <a:lstStyle>
            <a:lvl1pPr>
              <a:defRPr/>
            </a:lvl1pPr>
          </a:lstStyle>
          <a:p>
            <a:pPr lvl="0"/>
            <a:fld id="{418FE564-9EE8-421C-8189-F71EDCFF603C}" type="datetime1">
              <a:rPr lang="en-US"/>
              <a:pPr lvl="0"/>
              <a:t>12/08/29</a:t>
            </a:fld>
            <a:endParaRPr lang="en-US"/>
          </a:p>
        </p:txBody>
      </p:sp>
      <p:sp>
        <p:nvSpPr>
          <p:cNvPr id="6" name="フッター プレースホルダ 4"/>
          <p:cNvSpPr txBox="1">
            <a:spLocks noGrp="1"/>
          </p:cNvSpPr>
          <p:nvPr>
            <p:ph type="ftr" sz="quarter" idx="9"/>
          </p:nvPr>
        </p:nvSpPr>
        <p:spPr/>
        <p:txBody>
          <a:bodyPr/>
          <a:lstStyle>
            <a:lvl1pPr>
              <a:defRPr/>
            </a:lvl1pPr>
          </a:lstStyle>
          <a:p>
            <a:pPr lvl="0"/>
            <a:endParaRPr lang="en-US"/>
          </a:p>
        </p:txBody>
      </p:sp>
      <p:sp>
        <p:nvSpPr>
          <p:cNvPr id="7" name="スライド番号プレースホルダ 5"/>
          <p:cNvSpPr txBox="1">
            <a:spLocks noGrp="1"/>
          </p:cNvSpPr>
          <p:nvPr>
            <p:ph type="sldNum" sz="quarter" idx="8"/>
          </p:nvPr>
        </p:nvSpPr>
        <p:spPr/>
        <p:txBody>
          <a:bodyPr/>
          <a:lstStyle>
            <a:lvl1pPr>
              <a:defRPr/>
            </a:lvl1pPr>
          </a:lstStyle>
          <a:p>
            <a:pPr lvl="0"/>
            <a:fld id="{C0C7AC9F-E98D-48B2-842C-813AA45B3A4F}" type="slidenum">
              <a:rPr/>
              <a:pPr lvl="0"/>
              <a:t>‹#›</a:t>
            </a:fld>
            <a:endParaRPr lang="en-US"/>
          </a:p>
        </p:txBody>
      </p:sp>
    </p:spTree>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txBox="1">
            <a:spLocks noGrp="1"/>
          </p:cNvSpPr>
          <p:nvPr>
            <p:ph type="title"/>
          </p:nvPr>
        </p:nvSpPr>
        <p:spPr/>
        <p:txBody>
          <a:bodyPr/>
          <a:lstStyle>
            <a:lvl1pPr>
              <a:defRPr/>
            </a:lvl1pPr>
          </a:lstStyle>
          <a:p>
            <a:pPr lvl="0"/>
            <a:r>
              <a:rPr lang="ja-JP"/>
              <a:t>マスタ タイトルの書式設定</a:t>
            </a:r>
            <a:endParaRPr lang="en-US"/>
          </a:p>
        </p:txBody>
      </p:sp>
      <p:sp>
        <p:nvSpPr>
          <p:cNvPr id="3" name="テキスト プレースホルダ 2"/>
          <p:cNvSpPr txBox="1">
            <a:spLocks noGrp="1"/>
          </p:cNvSpPr>
          <p:nvPr>
            <p:ph type="body" idx="1"/>
          </p:nvPr>
        </p:nvSpPr>
        <p:spPr>
          <a:xfrm>
            <a:off x="457200" y="1535113"/>
            <a:ext cx="4040184" cy="639759"/>
          </a:xfrm>
        </p:spPr>
        <p:txBody>
          <a:bodyPr anchor="b"/>
          <a:lstStyle>
            <a:lvl1pPr marL="0" indent="0">
              <a:spcBef>
                <a:spcPts val="600"/>
              </a:spcBef>
              <a:buNone/>
              <a:defRPr sz="2400" b="1"/>
            </a:lvl1pPr>
          </a:lstStyle>
          <a:p>
            <a:pPr lvl="0"/>
            <a:r>
              <a:rPr lang="ja-JP"/>
              <a:t>マスタ テキストの書式設定</a:t>
            </a:r>
          </a:p>
        </p:txBody>
      </p:sp>
      <p:sp>
        <p:nvSpPr>
          <p:cNvPr id="4" name="コンテンツ プレースホルダ 3"/>
          <p:cNvSpPr txBox="1">
            <a:spLocks noGrp="1"/>
          </p:cNvSpPr>
          <p:nvPr>
            <p:ph idx="2"/>
          </p:nvPr>
        </p:nvSpPr>
        <p:spPr>
          <a:xfrm>
            <a:off x="457200" y="2174872"/>
            <a:ext cx="4040184"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ja-JP"/>
              <a:t>マスタ テキストの書式設定</a:t>
            </a:r>
          </a:p>
          <a:p>
            <a:pPr lvl="1"/>
            <a:r>
              <a:rPr lang="ja-JP"/>
              <a:t>第</a:t>
            </a:r>
            <a:r>
              <a:rPr lang="en-US"/>
              <a:t> 2 </a:t>
            </a:r>
            <a:r>
              <a:rPr lang="ja-JP"/>
              <a:t>レベル</a:t>
            </a:r>
          </a:p>
          <a:p>
            <a:pPr lvl="2"/>
            <a:r>
              <a:rPr lang="ja-JP"/>
              <a:t>第</a:t>
            </a:r>
            <a:r>
              <a:rPr lang="en-US"/>
              <a:t> 3 </a:t>
            </a:r>
            <a:r>
              <a:rPr lang="ja-JP"/>
              <a:t>レベル</a:t>
            </a:r>
          </a:p>
          <a:p>
            <a:pPr lvl="3"/>
            <a:r>
              <a:rPr lang="ja-JP"/>
              <a:t>第</a:t>
            </a:r>
            <a:r>
              <a:rPr lang="en-US"/>
              <a:t> 4 </a:t>
            </a:r>
            <a:r>
              <a:rPr lang="ja-JP"/>
              <a:t>レベル</a:t>
            </a:r>
          </a:p>
          <a:p>
            <a:pPr lvl="4"/>
            <a:r>
              <a:rPr lang="ja-JP"/>
              <a:t>第</a:t>
            </a:r>
            <a:r>
              <a:rPr lang="en-US"/>
              <a:t> 5 </a:t>
            </a:r>
            <a:r>
              <a:rPr lang="ja-JP"/>
              <a:t>レベル</a:t>
            </a:r>
            <a:endParaRPr lang="en-US"/>
          </a:p>
        </p:txBody>
      </p:sp>
      <p:sp>
        <p:nvSpPr>
          <p:cNvPr id="5" name="テキスト プレースホルダ 4"/>
          <p:cNvSpPr txBox="1">
            <a:spLocks noGrp="1"/>
          </p:cNvSpPr>
          <p:nvPr>
            <p:ph type="body" idx="3"/>
          </p:nvPr>
        </p:nvSpPr>
        <p:spPr>
          <a:xfrm>
            <a:off x="4645023" y="1535113"/>
            <a:ext cx="4041776" cy="639759"/>
          </a:xfrm>
        </p:spPr>
        <p:txBody>
          <a:bodyPr anchor="b"/>
          <a:lstStyle>
            <a:lvl1pPr marL="0" indent="0">
              <a:spcBef>
                <a:spcPts val="600"/>
              </a:spcBef>
              <a:buNone/>
              <a:defRPr sz="2400" b="1"/>
            </a:lvl1pPr>
          </a:lstStyle>
          <a:p>
            <a:pPr lvl="0"/>
            <a:r>
              <a:rPr lang="ja-JP"/>
              <a:t>マスタ テキストの書式設定</a:t>
            </a:r>
          </a:p>
        </p:txBody>
      </p:sp>
      <p:sp>
        <p:nvSpPr>
          <p:cNvPr id="6" name="コンテンツ プレースホルダ 5"/>
          <p:cNvSpPr txBox="1">
            <a:spLocks noGrp="1"/>
          </p:cNvSpPr>
          <p:nvPr>
            <p:ph idx="4"/>
          </p:nvPr>
        </p:nvSpPr>
        <p:spPr>
          <a:xfrm>
            <a:off x="4645023" y="2174872"/>
            <a:ext cx="4041776"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ja-JP"/>
              <a:t>マスタ テキストの書式設定</a:t>
            </a:r>
          </a:p>
          <a:p>
            <a:pPr lvl="1"/>
            <a:r>
              <a:rPr lang="ja-JP"/>
              <a:t>第</a:t>
            </a:r>
            <a:r>
              <a:rPr lang="en-US"/>
              <a:t> 2 </a:t>
            </a:r>
            <a:r>
              <a:rPr lang="ja-JP"/>
              <a:t>レベル</a:t>
            </a:r>
          </a:p>
          <a:p>
            <a:pPr lvl="2"/>
            <a:r>
              <a:rPr lang="ja-JP"/>
              <a:t>第</a:t>
            </a:r>
            <a:r>
              <a:rPr lang="en-US"/>
              <a:t> 3 </a:t>
            </a:r>
            <a:r>
              <a:rPr lang="ja-JP"/>
              <a:t>レベル</a:t>
            </a:r>
          </a:p>
          <a:p>
            <a:pPr lvl="3"/>
            <a:r>
              <a:rPr lang="ja-JP"/>
              <a:t>第</a:t>
            </a:r>
            <a:r>
              <a:rPr lang="en-US"/>
              <a:t> 4 </a:t>
            </a:r>
            <a:r>
              <a:rPr lang="ja-JP"/>
              <a:t>レベル</a:t>
            </a:r>
          </a:p>
          <a:p>
            <a:pPr lvl="4"/>
            <a:r>
              <a:rPr lang="ja-JP"/>
              <a:t>第</a:t>
            </a:r>
            <a:r>
              <a:rPr lang="en-US"/>
              <a:t> 5 </a:t>
            </a:r>
            <a:r>
              <a:rPr lang="ja-JP"/>
              <a:t>レベル</a:t>
            </a:r>
            <a:endParaRPr lang="en-US"/>
          </a:p>
        </p:txBody>
      </p:sp>
      <p:sp>
        <p:nvSpPr>
          <p:cNvPr id="7" name="日付プレースホルダ 3"/>
          <p:cNvSpPr txBox="1">
            <a:spLocks noGrp="1"/>
          </p:cNvSpPr>
          <p:nvPr>
            <p:ph type="dt" sz="half" idx="7"/>
          </p:nvPr>
        </p:nvSpPr>
        <p:spPr/>
        <p:txBody>
          <a:bodyPr/>
          <a:lstStyle>
            <a:lvl1pPr>
              <a:defRPr/>
            </a:lvl1pPr>
          </a:lstStyle>
          <a:p>
            <a:pPr lvl="0"/>
            <a:fld id="{BBAF74A7-482A-468C-93A8-8D3414261C6B}" type="datetime1">
              <a:rPr lang="en-US"/>
              <a:pPr lvl="0"/>
              <a:t>12/08/29</a:t>
            </a:fld>
            <a:endParaRPr lang="en-US"/>
          </a:p>
        </p:txBody>
      </p:sp>
      <p:sp>
        <p:nvSpPr>
          <p:cNvPr id="8" name="フッター プレースホルダ 4"/>
          <p:cNvSpPr txBox="1">
            <a:spLocks noGrp="1"/>
          </p:cNvSpPr>
          <p:nvPr>
            <p:ph type="ftr" sz="quarter" idx="9"/>
          </p:nvPr>
        </p:nvSpPr>
        <p:spPr/>
        <p:txBody>
          <a:bodyPr/>
          <a:lstStyle>
            <a:lvl1pPr>
              <a:defRPr/>
            </a:lvl1pPr>
          </a:lstStyle>
          <a:p>
            <a:pPr lvl="0"/>
            <a:endParaRPr lang="en-US"/>
          </a:p>
        </p:txBody>
      </p:sp>
      <p:sp>
        <p:nvSpPr>
          <p:cNvPr id="9" name="スライド番号プレースホルダ 5"/>
          <p:cNvSpPr txBox="1">
            <a:spLocks noGrp="1"/>
          </p:cNvSpPr>
          <p:nvPr>
            <p:ph type="sldNum" sz="quarter" idx="8"/>
          </p:nvPr>
        </p:nvSpPr>
        <p:spPr/>
        <p:txBody>
          <a:bodyPr/>
          <a:lstStyle>
            <a:lvl1pPr>
              <a:defRPr/>
            </a:lvl1pPr>
          </a:lstStyle>
          <a:p>
            <a:pPr lvl="0"/>
            <a:fld id="{29457258-CE59-406C-B988-577EBD2C575B}" type="slidenum">
              <a:rPr/>
              <a:pPr lvl="0"/>
              <a:t>‹#›</a:t>
            </a:fld>
            <a:endParaRPr lang="en-US"/>
          </a:p>
        </p:txBody>
      </p:sp>
    </p:spTree>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txBox="1">
            <a:spLocks noGrp="1"/>
          </p:cNvSpPr>
          <p:nvPr>
            <p:ph type="title"/>
          </p:nvPr>
        </p:nvSpPr>
        <p:spPr/>
        <p:txBody>
          <a:bodyPr/>
          <a:lstStyle>
            <a:lvl1pPr>
              <a:defRPr/>
            </a:lvl1pPr>
          </a:lstStyle>
          <a:p>
            <a:pPr lvl="0"/>
            <a:r>
              <a:rPr lang="ja-JP"/>
              <a:t>マスタ タイトルの書式設定</a:t>
            </a:r>
            <a:endParaRPr lang="en-US"/>
          </a:p>
        </p:txBody>
      </p:sp>
      <p:sp>
        <p:nvSpPr>
          <p:cNvPr id="3" name="日付プレースホルダ 3"/>
          <p:cNvSpPr txBox="1">
            <a:spLocks noGrp="1"/>
          </p:cNvSpPr>
          <p:nvPr>
            <p:ph type="dt" sz="half" idx="7"/>
          </p:nvPr>
        </p:nvSpPr>
        <p:spPr/>
        <p:txBody>
          <a:bodyPr/>
          <a:lstStyle>
            <a:lvl1pPr>
              <a:defRPr/>
            </a:lvl1pPr>
          </a:lstStyle>
          <a:p>
            <a:pPr lvl="0"/>
            <a:fld id="{F57440D2-C0BA-403F-BF77-3302693CEC4B}" type="datetime1">
              <a:rPr lang="en-US"/>
              <a:pPr lvl="0"/>
              <a:t>12/08/29</a:t>
            </a:fld>
            <a:endParaRPr lang="en-US"/>
          </a:p>
        </p:txBody>
      </p:sp>
      <p:sp>
        <p:nvSpPr>
          <p:cNvPr id="4" name="フッター プレースホルダ 4"/>
          <p:cNvSpPr txBox="1">
            <a:spLocks noGrp="1"/>
          </p:cNvSpPr>
          <p:nvPr>
            <p:ph type="ftr" sz="quarter" idx="9"/>
          </p:nvPr>
        </p:nvSpPr>
        <p:spPr/>
        <p:txBody>
          <a:bodyPr/>
          <a:lstStyle>
            <a:lvl1pPr>
              <a:defRPr/>
            </a:lvl1pPr>
          </a:lstStyle>
          <a:p>
            <a:pPr lvl="0"/>
            <a:endParaRPr lang="en-US"/>
          </a:p>
        </p:txBody>
      </p:sp>
      <p:sp>
        <p:nvSpPr>
          <p:cNvPr id="5" name="スライド番号プレースホルダ 5"/>
          <p:cNvSpPr txBox="1">
            <a:spLocks noGrp="1"/>
          </p:cNvSpPr>
          <p:nvPr>
            <p:ph type="sldNum" sz="quarter" idx="8"/>
          </p:nvPr>
        </p:nvSpPr>
        <p:spPr/>
        <p:txBody>
          <a:bodyPr/>
          <a:lstStyle>
            <a:lvl1pPr>
              <a:defRPr/>
            </a:lvl1pPr>
          </a:lstStyle>
          <a:p>
            <a:pPr lvl="0"/>
            <a:fld id="{9662D614-0D65-4655-A1EE-575C4CD30250}" type="slidenum">
              <a:rPr/>
              <a:pPr lvl="0"/>
              <a:t>‹#›</a:t>
            </a:fld>
            <a:endParaRPr lang="en-US"/>
          </a:p>
        </p:txBody>
      </p:sp>
    </p:spTree>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txBox="1">
            <a:spLocks noGrp="1"/>
          </p:cNvSpPr>
          <p:nvPr>
            <p:ph type="dt" sz="half" idx="7"/>
          </p:nvPr>
        </p:nvSpPr>
        <p:spPr/>
        <p:txBody>
          <a:bodyPr/>
          <a:lstStyle>
            <a:lvl1pPr>
              <a:defRPr/>
            </a:lvl1pPr>
          </a:lstStyle>
          <a:p>
            <a:pPr lvl="0"/>
            <a:fld id="{0D9B3785-8A8F-4988-8AF1-31CD220A67F9}" type="datetime1">
              <a:rPr lang="en-US"/>
              <a:pPr lvl="0"/>
              <a:t>12/08/29</a:t>
            </a:fld>
            <a:endParaRPr lang="en-US"/>
          </a:p>
        </p:txBody>
      </p:sp>
      <p:sp>
        <p:nvSpPr>
          <p:cNvPr id="3" name="フッター プレースホルダ 4"/>
          <p:cNvSpPr txBox="1">
            <a:spLocks noGrp="1"/>
          </p:cNvSpPr>
          <p:nvPr>
            <p:ph type="ftr" sz="quarter" idx="9"/>
          </p:nvPr>
        </p:nvSpPr>
        <p:spPr/>
        <p:txBody>
          <a:bodyPr/>
          <a:lstStyle>
            <a:lvl1pPr>
              <a:defRPr/>
            </a:lvl1pPr>
          </a:lstStyle>
          <a:p>
            <a:pPr lvl="0"/>
            <a:endParaRPr lang="en-US"/>
          </a:p>
        </p:txBody>
      </p:sp>
      <p:sp>
        <p:nvSpPr>
          <p:cNvPr id="4" name="スライド番号プレースホルダ 5"/>
          <p:cNvSpPr txBox="1">
            <a:spLocks noGrp="1"/>
          </p:cNvSpPr>
          <p:nvPr>
            <p:ph type="sldNum" sz="quarter" idx="8"/>
          </p:nvPr>
        </p:nvSpPr>
        <p:spPr/>
        <p:txBody>
          <a:bodyPr/>
          <a:lstStyle>
            <a:lvl1pPr>
              <a:defRPr/>
            </a:lvl1pPr>
          </a:lstStyle>
          <a:p>
            <a:pPr lvl="0"/>
            <a:fld id="{E7B8C2FA-C24F-4331-84E2-3C5C22799ADA}" type="slidenum">
              <a:rPr/>
              <a:pPr lvl="0"/>
              <a:t>‹#›</a:t>
            </a:fld>
            <a:endParaRPr lang="en-US"/>
          </a:p>
        </p:txBody>
      </p:sp>
    </p:spTree>
  </p:cSld>
  <p:clrMapOvr>
    <a:masterClrMapping/>
  </p:clrMapOvr>
  <p:transition xmlns:p14="http://schemas.microsoft.com/office/powerpoint/2010/main"/>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txBox="1">
            <a:spLocks noGrp="1"/>
          </p:cNvSpPr>
          <p:nvPr>
            <p:ph type="title"/>
          </p:nvPr>
        </p:nvSpPr>
        <p:spPr>
          <a:xfrm>
            <a:off x="457200" y="273048"/>
            <a:ext cx="3008311" cy="1162046"/>
          </a:xfrm>
        </p:spPr>
        <p:txBody>
          <a:bodyPr anchor="b" anchorCtr="0"/>
          <a:lstStyle>
            <a:lvl1pPr algn="l">
              <a:defRPr sz="2000" b="1"/>
            </a:lvl1pPr>
          </a:lstStyle>
          <a:p>
            <a:pPr lvl="0"/>
            <a:r>
              <a:rPr lang="ja-JP"/>
              <a:t>マスタ タイトルの書式設定</a:t>
            </a:r>
            <a:endParaRPr lang="en-US"/>
          </a:p>
        </p:txBody>
      </p:sp>
      <p:sp>
        <p:nvSpPr>
          <p:cNvPr id="3" name="コンテンツ プレースホルダ 2"/>
          <p:cNvSpPr txBox="1">
            <a:spLocks noGrp="1"/>
          </p:cNvSpPr>
          <p:nvPr>
            <p:ph idx="1"/>
          </p:nvPr>
        </p:nvSpPr>
        <p:spPr>
          <a:xfrm>
            <a:off x="3575047" y="273048"/>
            <a:ext cx="5111752" cy="5853110"/>
          </a:xfrm>
        </p:spPr>
        <p:txBody>
          <a:bodyPr/>
          <a:lstStyle>
            <a:lvl1pPr>
              <a:defRPr/>
            </a:lvl1pPr>
            <a:lvl2pPr>
              <a:defRPr/>
            </a:lvl2pPr>
            <a:lvl3pPr>
              <a:defRPr/>
            </a:lvl3pPr>
            <a:lvl4pPr>
              <a:defRPr/>
            </a:lvl4pPr>
            <a:lvl5pPr>
              <a:defRPr/>
            </a:lvl5pPr>
          </a:lstStyle>
          <a:p>
            <a:pPr lvl="0"/>
            <a:r>
              <a:rPr lang="ja-JP"/>
              <a:t>マスタ テキストの書式設定</a:t>
            </a:r>
          </a:p>
          <a:p>
            <a:pPr lvl="1"/>
            <a:r>
              <a:rPr lang="ja-JP"/>
              <a:t>第</a:t>
            </a:r>
            <a:r>
              <a:rPr lang="en-US"/>
              <a:t> 2 </a:t>
            </a:r>
            <a:r>
              <a:rPr lang="ja-JP"/>
              <a:t>レベル</a:t>
            </a:r>
          </a:p>
          <a:p>
            <a:pPr lvl="2"/>
            <a:r>
              <a:rPr lang="ja-JP"/>
              <a:t>第</a:t>
            </a:r>
            <a:r>
              <a:rPr lang="en-US"/>
              <a:t> 3 </a:t>
            </a:r>
            <a:r>
              <a:rPr lang="ja-JP"/>
              <a:t>レベル</a:t>
            </a:r>
          </a:p>
          <a:p>
            <a:pPr lvl="3"/>
            <a:r>
              <a:rPr lang="ja-JP"/>
              <a:t>第</a:t>
            </a:r>
            <a:r>
              <a:rPr lang="en-US"/>
              <a:t> 4 </a:t>
            </a:r>
            <a:r>
              <a:rPr lang="ja-JP"/>
              <a:t>レベル</a:t>
            </a:r>
          </a:p>
          <a:p>
            <a:pPr lvl="4"/>
            <a:r>
              <a:rPr lang="ja-JP"/>
              <a:t>第</a:t>
            </a:r>
            <a:r>
              <a:rPr lang="en-US"/>
              <a:t> 5 </a:t>
            </a:r>
            <a:r>
              <a:rPr lang="ja-JP"/>
              <a:t>レベル</a:t>
            </a:r>
            <a:endParaRPr lang="en-US"/>
          </a:p>
        </p:txBody>
      </p:sp>
      <p:sp>
        <p:nvSpPr>
          <p:cNvPr id="4" name="テキスト プレースホルダ 3"/>
          <p:cNvSpPr txBox="1">
            <a:spLocks noGrp="1"/>
          </p:cNvSpPr>
          <p:nvPr>
            <p:ph type="body" idx="2"/>
          </p:nvPr>
        </p:nvSpPr>
        <p:spPr>
          <a:xfrm>
            <a:off x="457200" y="1435095"/>
            <a:ext cx="3008311" cy="4691064"/>
          </a:xfrm>
        </p:spPr>
        <p:txBody>
          <a:bodyPr/>
          <a:lstStyle>
            <a:lvl1pPr marL="0" indent="0">
              <a:spcBef>
                <a:spcPts val="300"/>
              </a:spcBef>
              <a:buNone/>
              <a:defRPr sz="1400"/>
            </a:lvl1pPr>
          </a:lstStyle>
          <a:p>
            <a:pPr lvl="0"/>
            <a:r>
              <a:rPr lang="ja-JP"/>
              <a:t>マスタ テキストの書式設定</a:t>
            </a:r>
          </a:p>
        </p:txBody>
      </p:sp>
      <p:sp>
        <p:nvSpPr>
          <p:cNvPr id="5" name="日付プレースホルダ 3"/>
          <p:cNvSpPr txBox="1">
            <a:spLocks noGrp="1"/>
          </p:cNvSpPr>
          <p:nvPr>
            <p:ph type="dt" sz="half" idx="7"/>
          </p:nvPr>
        </p:nvSpPr>
        <p:spPr/>
        <p:txBody>
          <a:bodyPr/>
          <a:lstStyle>
            <a:lvl1pPr>
              <a:defRPr/>
            </a:lvl1pPr>
          </a:lstStyle>
          <a:p>
            <a:pPr lvl="0"/>
            <a:fld id="{ACB8FA68-094B-4E5B-85E4-9A95F26AD74F}" type="datetime1">
              <a:rPr lang="en-US"/>
              <a:pPr lvl="0"/>
              <a:t>12/08/29</a:t>
            </a:fld>
            <a:endParaRPr lang="en-US"/>
          </a:p>
        </p:txBody>
      </p:sp>
      <p:sp>
        <p:nvSpPr>
          <p:cNvPr id="6" name="フッター プレースホルダ 4"/>
          <p:cNvSpPr txBox="1">
            <a:spLocks noGrp="1"/>
          </p:cNvSpPr>
          <p:nvPr>
            <p:ph type="ftr" sz="quarter" idx="9"/>
          </p:nvPr>
        </p:nvSpPr>
        <p:spPr/>
        <p:txBody>
          <a:bodyPr/>
          <a:lstStyle>
            <a:lvl1pPr>
              <a:defRPr/>
            </a:lvl1pPr>
          </a:lstStyle>
          <a:p>
            <a:pPr lvl="0"/>
            <a:endParaRPr lang="en-US"/>
          </a:p>
        </p:txBody>
      </p:sp>
      <p:sp>
        <p:nvSpPr>
          <p:cNvPr id="7" name="スライド番号プレースホルダ 5"/>
          <p:cNvSpPr txBox="1">
            <a:spLocks noGrp="1"/>
          </p:cNvSpPr>
          <p:nvPr>
            <p:ph type="sldNum" sz="quarter" idx="8"/>
          </p:nvPr>
        </p:nvSpPr>
        <p:spPr/>
        <p:txBody>
          <a:bodyPr/>
          <a:lstStyle>
            <a:lvl1pPr>
              <a:defRPr/>
            </a:lvl1pPr>
          </a:lstStyle>
          <a:p>
            <a:pPr lvl="0"/>
            <a:fld id="{9722E5B3-1700-4AC3-B42E-1FAF27CEECFC}" type="slidenum">
              <a:rPr/>
              <a:pPr lvl="0"/>
              <a:t>‹#›</a:t>
            </a:fld>
            <a:endParaRPr lang="en-US"/>
          </a:p>
        </p:txBody>
      </p:sp>
    </p:spTree>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txBox="1">
            <a:spLocks noGrp="1"/>
          </p:cNvSpPr>
          <p:nvPr>
            <p:ph type="title"/>
          </p:nvPr>
        </p:nvSpPr>
        <p:spPr>
          <a:xfrm>
            <a:off x="1792288" y="4800600"/>
            <a:ext cx="5486400" cy="566735"/>
          </a:xfrm>
        </p:spPr>
        <p:txBody>
          <a:bodyPr anchor="b" anchorCtr="0"/>
          <a:lstStyle>
            <a:lvl1pPr algn="l">
              <a:defRPr sz="2000" b="1"/>
            </a:lvl1pPr>
          </a:lstStyle>
          <a:p>
            <a:pPr lvl="0"/>
            <a:r>
              <a:rPr lang="ja-JP"/>
              <a:t>マスタ タイトルの書式設定</a:t>
            </a:r>
            <a:endParaRPr lang="en-US"/>
          </a:p>
        </p:txBody>
      </p:sp>
      <p:sp>
        <p:nvSpPr>
          <p:cNvPr id="3" name="図プレースホルダ 2"/>
          <p:cNvSpPr txBox="1">
            <a:spLocks noGrp="1"/>
          </p:cNvSpPr>
          <p:nvPr>
            <p:ph type="pic" idx="1"/>
          </p:nvPr>
        </p:nvSpPr>
        <p:spPr>
          <a:xfrm>
            <a:off x="1792288" y="612776"/>
            <a:ext cx="5486400" cy="4114800"/>
          </a:xfrm>
        </p:spPr>
        <p:txBody>
          <a:bodyPr/>
          <a:lstStyle>
            <a:lvl1pPr marL="0" indent="0">
              <a:buNone/>
              <a:defRPr lang="en-US"/>
            </a:lvl1pPr>
          </a:lstStyle>
          <a:p>
            <a:pPr lvl="0"/>
            <a:endParaRPr lang="en-US"/>
          </a:p>
        </p:txBody>
      </p:sp>
      <p:sp>
        <p:nvSpPr>
          <p:cNvPr id="4" name="テキスト プレースホルダ 3"/>
          <p:cNvSpPr txBox="1">
            <a:spLocks noGrp="1"/>
          </p:cNvSpPr>
          <p:nvPr>
            <p:ph type="body" idx="2"/>
          </p:nvPr>
        </p:nvSpPr>
        <p:spPr>
          <a:xfrm>
            <a:off x="1792288" y="5367335"/>
            <a:ext cx="5486400" cy="804864"/>
          </a:xfrm>
        </p:spPr>
        <p:txBody>
          <a:bodyPr/>
          <a:lstStyle>
            <a:lvl1pPr marL="0" indent="0">
              <a:spcBef>
                <a:spcPts val="300"/>
              </a:spcBef>
              <a:buNone/>
              <a:defRPr sz="1400"/>
            </a:lvl1pPr>
          </a:lstStyle>
          <a:p>
            <a:pPr lvl="0"/>
            <a:r>
              <a:rPr lang="ja-JP"/>
              <a:t>マスタ テキストの書式設定</a:t>
            </a:r>
          </a:p>
        </p:txBody>
      </p:sp>
      <p:sp>
        <p:nvSpPr>
          <p:cNvPr id="5" name="日付プレースホルダ 3"/>
          <p:cNvSpPr txBox="1">
            <a:spLocks noGrp="1"/>
          </p:cNvSpPr>
          <p:nvPr>
            <p:ph type="dt" sz="half" idx="7"/>
          </p:nvPr>
        </p:nvSpPr>
        <p:spPr/>
        <p:txBody>
          <a:bodyPr/>
          <a:lstStyle>
            <a:lvl1pPr>
              <a:defRPr/>
            </a:lvl1pPr>
          </a:lstStyle>
          <a:p>
            <a:pPr lvl="0"/>
            <a:fld id="{7D9778CB-9D89-4790-BD4D-D660117FE650}" type="datetime1">
              <a:rPr lang="en-US"/>
              <a:pPr lvl="0"/>
              <a:t>12/08/29</a:t>
            </a:fld>
            <a:endParaRPr lang="en-US"/>
          </a:p>
        </p:txBody>
      </p:sp>
      <p:sp>
        <p:nvSpPr>
          <p:cNvPr id="6" name="フッター プレースホルダ 4"/>
          <p:cNvSpPr txBox="1">
            <a:spLocks noGrp="1"/>
          </p:cNvSpPr>
          <p:nvPr>
            <p:ph type="ftr" sz="quarter" idx="9"/>
          </p:nvPr>
        </p:nvSpPr>
        <p:spPr/>
        <p:txBody>
          <a:bodyPr/>
          <a:lstStyle>
            <a:lvl1pPr>
              <a:defRPr/>
            </a:lvl1pPr>
          </a:lstStyle>
          <a:p>
            <a:pPr lvl="0"/>
            <a:endParaRPr lang="en-US"/>
          </a:p>
        </p:txBody>
      </p:sp>
      <p:sp>
        <p:nvSpPr>
          <p:cNvPr id="7" name="スライド番号プレースホルダ 5"/>
          <p:cNvSpPr txBox="1">
            <a:spLocks noGrp="1"/>
          </p:cNvSpPr>
          <p:nvPr>
            <p:ph type="sldNum" sz="quarter" idx="8"/>
          </p:nvPr>
        </p:nvSpPr>
        <p:spPr/>
        <p:txBody>
          <a:bodyPr/>
          <a:lstStyle>
            <a:lvl1pPr>
              <a:defRPr/>
            </a:lvl1pPr>
          </a:lstStyle>
          <a:p>
            <a:pPr lvl="0"/>
            <a:fld id="{05B4A52D-2631-4F36-A389-88FC6610B1E6}" type="slidenum">
              <a:rPr/>
              <a:pPr lvl="0"/>
              <a:t>‹#›</a:t>
            </a:fld>
            <a:endParaRPr lang="en-US"/>
          </a:p>
        </p:txBody>
      </p:sp>
    </p:spTree>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タイトル プレースホルダ 1"/>
          <p:cNvSpPr txBox="1">
            <a:spLocks noGrp="1"/>
          </p:cNvSpPr>
          <p:nvPr>
            <p:ph type="title"/>
          </p:nvPr>
        </p:nvSpPr>
        <p:spPr>
          <a:xfrm>
            <a:off x="457200" y="274640"/>
            <a:ext cx="8229600" cy="1143000"/>
          </a:xfrm>
          <a:prstGeom prst="rect">
            <a:avLst/>
          </a:prstGeom>
          <a:noFill/>
          <a:ln>
            <a:noFill/>
          </a:ln>
        </p:spPr>
        <p:txBody>
          <a:bodyPr vert="horz" wrap="square" lIns="91440" tIns="45720" rIns="91440" bIns="45720" anchor="ctr" anchorCtr="1" compatLnSpc="1"/>
          <a:lstStyle/>
          <a:p>
            <a:pPr lvl="0"/>
            <a:r>
              <a:rPr lang="ja-JP"/>
              <a:t>マスタ タイトルの書式設定</a:t>
            </a:r>
          </a:p>
        </p:txBody>
      </p:sp>
      <p:sp>
        <p:nvSpPr>
          <p:cNvPr id="3" name="テキスト プレースホルダ 2"/>
          <p:cNvSpPr txBox="1">
            <a:spLocks noGrp="1"/>
          </p:cNvSpPr>
          <p:nvPr>
            <p:ph type="body" idx="1"/>
          </p:nvPr>
        </p:nvSpPr>
        <p:spPr>
          <a:xfrm>
            <a:off x="457200" y="1600200"/>
            <a:ext cx="8229600" cy="4525959"/>
          </a:xfrm>
          <a:prstGeom prst="rect">
            <a:avLst/>
          </a:prstGeom>
          <a:noFill/>
          <a:ln>
            <a:noFill/>
          </a:ln>
        </p:spPr>
        <p:txBody>
          <a:bodyPr vert="horz" wrap="square" lIns="91440" tIns="45720" rIns="91440" bIns="45720" anchor="t" anchorCtr="0" compatLnSpc="1"/>
          <a:lstStyle/>
          <a:p>
            <a:pPr lvl="0"/>
            <a:r>
              <a:rPr lang="ja-JP"/>
              <a:t>マスタ テキストの書式設定</a:t>
            </a:r>
          </a:p>
          <a:p>
            <a:pPr lvl="1"/>
            <a:r>
              <a:rPr lang="ja-JP"/>
              <a:t>第</a:t>
            </a:r>
            <a:r>
              <a:rPr lang="en-US"/>
              <a:t> 2 </a:t>
            </a:r>
            <a:r>
              <a:rPr lang="ja-JP"/>
              <a:t>レベル</a:t>
            </a:r>
          </a:p>
          <a:p>
            <a:pPr lvl="2"/>
            <a:r>
              <a:rPr lang="ja-JP"/>
              <a:t>第</a:t>
            </a:r>
            <a:r>
              <a:rPr lang="en-US"/>
              <a:t> 3 </a:t>
            </a:r>
            <a:r>
              <a:rPr lang="ja-JP"/>
              <a:t>レベル</a:t>
            </a:r>
          </a:p>
          <a:p>
            <a:pPr lvl="3"/>
            <a:r>
              <a:rPr lang="ja-JP"/>
              <a:t>第</a:t>
            </a:r>
            <a:r>
              <a:rPr lang="en-US"/>
              <a:t> 4 </a:t>
            </a:r>
            <a:r>
              <a:rPr lang="ja-JP"/>
              <a:t>レベル</a:t>
            </a:r>
          </a:p>
          <a:p>
            <a:pPr lvl="4"/>
            <a:r>
              <a:rPr lang="ja-JP"/>
              <a:t>第</a:t>
            </a:r>
            <a:r>
              <a:rPr lang="en-US"/>
              <a:t> 5 </a:t>
            </a:r>
            <a:r>
              <a:rPr lang="ja-JP"/>
              <a:t>レベル</a:t>
            </a:r>
          </a:p>
        </p:txBody>
      </p:sp>
      <p:sp>
        <p:nvSpPr>
          <p:cNvPr id="4" name="日付プレースホルダ 3"/>
          <p:cNvSpPr txBox="1">
            <a:spLocks noGrp="1"/>
          </p:cNvSpPr>
          <p:nvPr>
            <p:ph type="dt" sz="half" idx="2"/>
          </p:nvPr>
        </p:nvSpPr>
        <p:spPr>
          <a:xfrm>
            <a:off x="457200" y="6356351"/>
            <a:ext cx="2133596" cy="365129"/>
          </a:xfrm>
          <a:prstGeom prst="rect">
            <a:avLst/>
          </a:prstGeom>
          <a:noFill/>
          <a:ln>
            <a:noFill/>
          </a:ln>
        </p:spPr>
        <p:txBody>
          <a:bodyPr vert="horz" wrap="square" lIns="91440" tIns="45720" rIns="91440" bIns="45720" anchor="ctr" anchorCtr="0" compatLnSpc="1"/>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ea typeface="ＭＳ Ｐゴシック"/>
              </a:defRPr>
            </a:lvl1pPr>
          </a:lstStyle>
          <a:p>
            <a:pPr lvl="0"/>
            <a:fld id="{27220B6D-BD80-4D00-B1F7-6D6BE128376B}" type="datetime1">
              <a:rPr lang="en-US"/>
              <a:pPr lvl="0"/>
              <a:t>12/08/29</a:t>
            </a:fld>
            <a:endParaRPr lang="en-US"/>
          </a:p>
        </p:txBody>
      </p:sp>
      <p:sp>
        <p:nvSpPr>
          <p:cNvPr id="5" name="フッター プレースホルダ 4"/>
          <p:cNvSpPr txBox="1">
            <a:spLocks noGrp="1"/>
          </p:cNvSpPr>
          <p:nvPr>
            <p:ph type="ftr" sz="quarter" idx="3"/>
          </p:nvPr>
        </p:nvSpPr>
        <p:spPr>
          <a:xfrm>
            <a:off x="3124203" y="6356351"/>
            <a:ext cx="2895603" cy="365129"/>
          </a:xfrm>
          <a:prstGeom prst="rect">
            <a:avLst/>
          </a:prstGeom>
          <a:noFill/>
          <a:ln>
            <a:noFill/>
          </a:ln>
        </p:spPr>
        <p:txBody>
          <a:bodyPr vert="horz" wrap="square" lIns="91440" tIns="45720" rIns="91440" bIns="45720" anchor="ctr" anchorCtr="1" compatLnSpc="1"/>
          <a:lstStyle>
            <a:lvl1pPr marL="0" marR="0" lvl="0" indent="0" algn="ctr"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ea typeface="ＭＳ Ｐゴシック"/>
              </a:defRPr>
            </a:lvl1pPr>
          </a:lstStyle>
          <a:p>
            <a:pPr lvl="0"/>
            <a:endParaRPr lang="en-US"/>
          </a:p>
        </p:txBody>
      </p:sp>
      <p:sp>
        <p:nvSpPr>
          <p:cNvPr id="6" name="スライド番号プレースホルダ 5"/>
          <p:cNvSpPr txBox="1">
            <a:spLocks noGrp="1"/>
          </p:cNvSpPr>
          <p:nvPr>
            <p:ph type="sldNum" sz="quarter" idx="4"/>
          </p:nvPr>
        </p:nvSpPr>
        <p:spPr>
          <a:xfrm>
            <a:off x="6553203" y="6356351"/>
            <a:ext cx="2133596" cy="365129"/>
          </a:xfrm>
          <a:prstGeom prst="rect">
            <a:avLst/>
          </a:prstGeom>
          <a:noFill/>
          <a:ln>
            <a:noFill/>
          </a:ln>
        </p:spPr>
        <p:txBody>
          <a:bodyPr vert="horz" wrap="square" lIns="91440" tIns="45720" rIns="91440" bIns="45720" anchor="ctr" anchorCtr="0" compatLnSpc="1"/>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ea typeface="ＭＳ Ｐゴシック"/>
              </a:defRPr>
            </a:lvl1pPr>
          </a:lstStyle>
          <a:p>
            <a:pPr lvl="0"/>
            <a:fld id="{8A3DFF13-05D1-4A89-B216-125A3958D9A2}" type="slidenum">
              <a:rPr/>
              <a:pPr lvl="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xmlns:p14="http://schemas.microsoft.com/office/powerpoint/2010/main"/>
  <p:txStyles>
    <p:titleStyle>
      <a:lvl1pPr marL="0" marR="0" lvl="0" indent="0" algn="ctr" defTabSz="914400" rtl="0" fontAlgn="auto" hangingPunct="0">
        <a:lnSpc>
          <a:spcPct val="100000"/>
        </a:lnSpc>
        <a:spcBef>
          <a:spcPts val="0"/>
        </a:spcBef>
        <a:spcAft>
          <a:spcPts val="0"/>
        </a:spcAft>
        <a:buNone/>
        <a:tabLst/>
        <a:defRPr lang="ja-JP" sz="4400" b="0" i="0" u="none" strike="noStrike" kern="1200" cap="none" spc="0" baseline="0">
          <a:solidFill>
            <a:srgbClr val="000000"/>
          </a:solidFill>
          <a:uFillTx/>
          <a:latin typeface="Calibri"/>
          <a:ea typeface="ＭＳ Ｐゴシック"/>
        </a:defRPr>
      </a:lvl1pPr>
    </p:titleStyle>
    <p:bodyStyle>
      <a:lvl1pPr marL="342900" marR="0" lvl="0" indent="-342900" algn="l" defTabSz="914400" rtl="0" fontAlgn="auto" hangingPunct="0">
        <a:lnSpc>
          <a:spcPct val="100000"/>
        </a:lnSpc>
        <a:spcBef>
          <a:spcPts val="800"/>
        </a:spcBef>
        <a:spcAft>
          <a:spcPts val="0"/>
        </a:spcAft>
        <a:buSzPct val="100000"/>
        <a:buFont typeface="Arial" pitchFamily="34"/>
        <a:buChar char="•"/>
        <a:tabLst/>
        <a:defRPr lang="ja-JP" sz="3200" b="0" i="0" u="none" strike="noStrike" kern="1200" cap="none" spc="0" baseline="0">
          <a:solidFill>
            <a:srgbClr val="000000"/>
          </a:solidFill>
          <a:uFillTx/>
          <a:latin typeface="Calibri"/>
          <a:ea typeface="ＭＳ Ｐゴシック"/>
        </a:defRPr>
      </a:lvl1pPr>
      <a:lvl2pPr marL="742950" marR="0" lvl="1" indent="-285750" algn="l" defTabSz="914400" rtl="0" fontAlgn="auto" hangingPunct="0">
        <a:lnSpc>
          <a:spcPct val="100000"/>
        </a:lnSpc>
        <a:spcBef>
          <a:spcPts val="700"/>
        </a:spcBef>
        <a:spcAft>
          <a:spcPts val="0"/>
        </a:spcAft>
        <a:buSzPct val="100000"/>
        <a:buFont typeface="Arial" pitchFamily="34"/>
        <a:buChar char="–"/>
        <a:tabLst/>
        <a:defRPr lang="ja-JP" sz="2800" b="0" i="0" u="none" strike="noStrike" kern="1200" cap="none" spc="0" baseline="0">
          <a:solidFill>
            <a:srgbClr val="000000"/>
          </a:solidFill>
          <a:uFillTx/>
          <a:latin typeface="Calibri"/>
          <a:ea typeface="ＭＳ Ｐゴシック"/>
        </a:defRPr>
      </a:lvl2pPr>
      <a:lvl3pPr marL="1143000" marR="0" lvl="2" indent="-228600" algn="l" defTabSz="914400" rtl="0" fontAlgn="auto" hangingPunct="0">
        <a:lnSpc>
          <a:spcPct val="100000"/>
        </a:lnSpc>
        <a:spcBef>
          <a:spcPts val="600"/>
        </a:spcBef>
        <a:spcAft>
          <a:spcPts val="0"/>
        </a:spcAft>
        <a:buSzPct val="100000"/>
        <a:buFont typeface="Arial" pitchFamily="34"/>
        <a:buChar char="•"/>
        <a:tabLst/>
        <a:defRPr lang="ja-JP" sz="2400" b="0" i="0" u="none" strike="noStrike" kern="1200" cap="none" spc="0" baseline="0">
          <a:solidFill>
            <a:srgbClr val="000000"/>
          </a:solidFill>
          <a:uFillTx/>
          <a:latin typeface="Calibri"/>
          <a:ea typeface="ＭＳ Ｐゴシック"/>
        </a:defRPr>
      </a:lvl3pPr>
      <a:lvl4pPr marL="1600200" marR="0" lvl="3" indent="-228600" algn="l" defTabSz="914400" rtl="0" fontAlgn="auto" hangingPunct="0">
        <a:lnSpc>
          <a:spcPct val="100000"/>
        </a:lnSpc>
        <a:spcBef>
          <a:spcPts val="500"/>
        </a:spcBef>
        <a:spcAft>
          <a:spcPts val="0"/>
        </a:spcAft>
        <a:buSzPct val="100000"/>
        <a:buFont typeface="Arial" pitchFamily="34"/>
        <a:buChar char="–"/>
        <a:tabLst/>
        <a:defRPr lang="ja-JP" sz="2000" b="0" i="0" u="none" strike="noStrike" kern="1200" cap="none" spc="0" baseline="0">
          <a:solidFill>
            <a:srgbClr val="000000"/>
          </a:solidFill>
          <a:uFillTx/>
          <a:latin typeface="Calibri"/>
          <a:ea typeface="ＭＳ Ｐゴシック"/>
        </a:defRPr>
      </a:lvl4pPr>
      <a:lvl5pPr marL="2057400" marR="0" lvl="4" indent="-228600" algn="l" defTabSz="914400" rtl="0" fontAlgn="auto" hangingPunct="0">
        <a:lnSpc>
          <a:spcPct val="100000"/>
        </a:lnSpc>
        <a:spcBef>
          <a:spcPts val="500"/>
        </a:spcBef>
        <a:spcAft>
          <a:spcPts val="0"/>
        </a:spcAft>
        <a:buSzPct val="100000"/>
        <a:buFont typeface="Arial" pitchFamily="34"/>
        <a:buChar char="»"/>
        <a:tabLst/>
        <a:defRPr lang="ja-JP" sz="2000" b="0" i="0" u="none" strike="noStrike" kern="1200" cap="none" spc="0" baseline="0">
          <a:solidFill>
            <a:srgbClr val="000000"/>
          </a:solidFill>
          <a:uFillTx/>
          <a:latin typeface="Calibri"/>
          <a:ea typeface="ＭＳ Ｐゴシック"/>
        </a:defRPr>
      </a:lvl5pPr>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6.gif"/></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1.gif"/><Relationship Id="rId4" Type="http://schemas.openxmlformats.org/officeDocument/2006/relationships/image" Target="../media/image12.pn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2.wmf"/><Relationship Id="rId4" Type="http://schemas.openxmlformats.org/officeDocument/2006/relationships/image" Target="../media/image3.jpeg"/><Relationship Id="rId5" Type="http://schemas.openxmlformats.org/officeDocument/2006/relationships/image" Target="../media/image4.jpe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6.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astr-www.kj.yamagata-u.ac.jp/~shibata/image/kasago-flower.icon.jpg"/>
          <p:cNvPicPr>
            <a:picLocks noChangeAspect="1"/>
          </p:cNvPicPr>
          <p:nvPr/>
        </p:nvPicPr>
        <p:blipFill>
          <a:blip r:embed="rId3" cstate="print">
            <a:lum bright="-10000"/>
          </a:blip>
          <a:srcRect/>
          <a:stretch>
            <a:fillRect/>
          </a:stretch>
        </p:blipFill>
        <p:spPr>
          <a:xfrm>
            <a:off x="-12701" y="-9528"/>
            <a:ext cx="9156701" cy="6867528"/>
          </a:xfrm>
          <a:prstGeom prst="rect">
            <a:avLst/>
          </a:prstGeom>
          <a:noFill/>
          <a:ln>
            <a:noFill/>
          </a:ln>
        </p:spPr>
      </p:pic>
      <p:sp>
        <p:nvSpPr>
          <p:cNvPr id="3" name="サブタイトル 2"/>
          <p:cNvSpPr txBox="1">
            <a:spLocks noGrp="1"/>
          </p:cNvSpPr>
          <p:nvPr>
            <p:ph type="subTitle" idx="1"/>
          </p:nvPr>
        </p:nvSpPr>
        <p:spPr>
          <a:xfrm>
            <a:off x="3491880" y="4365104"/>
            <a:ext cx="5076056" cy="1752603"/>
          </a:xfrm>
        </p:spPr>
        <p:txBody>
          <a:bodyPr anchorCtr="0"/>
          <a:lstStyle/>
          <a:p>
            <a:pPr lvl="0" algn="r" hangingPunct="1">
              <a:spcBef>
                <a:spcPts val="900"/>
              </a:spcBef>
            </a:pPr>
            <a:r>
              <a:rPr lang="en-US" altLang="ja-JP" sz="3600" i="1" dirty="0" err="1" smtClean="0">
                <a:solidFill>
                  <a:schemeClr val="bg1"/>
                </a:solidFill>
                <a:effectLst>
                  <a:glow rad="228600">
                    <a:schemeClr val="accent6">
                      <a:satMod val="175000"/>
                      <a:alpha val="40000"/>
                    </a:schemeClr>
                  </a:glow>
                </a:effectLst>
              </a:rPr>
              <a:t>Shinpei</a:t>
            </a:r>
            <a:r>
              <a:rPr lang="en-US" altLang="ja-JP" sz="3600" i="1" dirty="0" smtClean="0">
                <a:solidFill>
                  <a:schemeClr val="bg1"/>
                </a:solidFill>
                <a:effectLst>
                  <a:glow rad="228600">
                    <a:schemeClr val="accent6">
                      <a:satMod val="175000"/>
                      <a:alpha val="40000"/>
                    </a:schemeClr>
                  </a:glow>
                </a:effectLst>
              </a:rPr>
              <a:t>  Shibata </a:t>
            </a:r>
          </a:p>
          <a:p>
            <a:pPr lvl="0" algn="r" hangingPunct="1">
              <a:spcBef>
                <a:spcPts val="900"/>
              </a:spcBef>
            </a:pPr>
            <a:r>
              <a:rPr lang="ja-JP" sz="3600" i="1" dirty="0" smtClean="0">
                <a:solidFill>
                  <a:schemeClr val="bg1"/>
                </a:solidFill>
                <a:effectLst>
                  <a:glow rad="228600">
                    <a:schemeClr val="accent6">
                      <a:satMod val="175000"/>
                      <a:alpha val="40000"/>
                    </a:schemeClr>
                  </a:glow>
                </a:effectLst>
              </a:rPr>
              <a:t>柴田</a:t>
            </a:r>
            <a:r>
              <a:rPr lang="ja-JP" sz="3600" i="1" dirty="0">
                <a:solidFill>
                  <a:schemeClr val="bg1"/>
                </a:solidFill>
                <a:effectLst>
                  <a:glow rad="228600">
                    <a:schemeClr val="accent6">
                      <a:satMod val="175000"/>
                      <a:alpha val="40000"/>
                    </a:schemeClr>
                  </a:glow>
                </a:effectLst>
              </a:rPr>
              <a:t>　晋平</a:t>
            </a:r>
            <a:endParaRPr lang="en-US" sz="3600" i="1" dirty="0">
              <a:solidFill>
                <a:schemeClr val="bg1"/>
              </a:solidFill>
              <a:effectLst>
                <a:glow rad="228600">
                  <a:schemeClr val="accent6">
                    <a:satMod val="175000"/>
                    <a:alpha val="40000"/>
                  </a:schemeClr>
                </a:glow>
              </a:effectLst>
            </a:endParaRPr>
          </a:p>
          <a:p>
            <a:pPr lvl="0" algn="r" hangingPunct="1">
              <a:spcBef>
                <a:spcPts val="700"/>
              </a:spcBef>
            </a:pPr>
            <a:r>
              <a:rPr lang="en-US" altLang="ja-JP" sz="2800" i="1" dirty="0" smtClean="0">
                <a:solidFill>
                  <a:schemeClr val="bg1"/>
                </a:solidFill>
                <a:effectLst>
                  <a:glow rad="228600">
                    <a:schemeClr val="accent6">
                      <a:satMod val="175000"/>
                      <a:alpha val="40000"/>
                    </a:schemeClr>
                  </a:glow>
                </a:effectLst>
              </a:rPr>
              <a:t>Yamagata Univ.</a:t>
            </a:r>
            <a:r>
              <a:rPr lang="ja-JP" sz="2800" i="1" dirty="0" smtClean="0">
                <a:solidFill>
                  <a:schemeClr val="bg1"/>
                </a:solidFill>
                <a:effectLst>
                  <a:glow rad="228600">
                    <a:schemeClr val="accent6">
                      <a:satMod val="175000"/>
                      <a:alpha val="40000"/>
                    </a:schemeClr>
                  </a:glow>
                </a:effectLst>
              </a:rPr>
              <a:t>山形大学</a:t>
            </a:r>
            <a:endParaRPr lang="en-US" altLang="ja-JP" sz="2800" i="1" dirty="0" smtClean="0">
              <a:solidFill>
                <a:schemeClr val="bg1"/>
              </a:solidFill>
              <a:effectLst>
                <a:glow rad="228600">
                  <a:schemeClr val="accent6">
                    <a:satMod val="175000"/>
                    <a:alpha val="40000"/>
                  </a:schemeClr>
                </a:glow>
              </a:effectLst>
            </a:endParaRPr>
          </a:p>
          <a:p>
            <a:pPr lvl="0" algn="r" hangingPunct="1">
              <a:spcBef>
                <a:spcPts val="700"/>
              </a:spcBef>
            </a:pPr>
            <a:r>
              <a:rPr lang="en-US" altLang="ja-JP" sz="2800" i="1" dirty="0" smtClean="0">
                <a:solidFill>
                  <a:schemeClr val="bg1"/>
                </a:solidFill>
                <a:effectLst>
                  <a:glow rad="228600">
                    <a:schemeClr val="accent6">
                      <a:satMod val="175000"/>
                      <a:alpha val="40000"/>
                    </a:schemeClr>
                  </a:glow>
                </a:effectLst>
              </a:rPr>
              <a:t>Department of Phys </a:t>
            </a:r>
            <a:r>
              <a:rPr lang="ja-JP" altLang="en-US" sz="2800" i="1" dirty="0" smtClean="0">
                <a:solidFill>
                  <a:schemeClr val="bg1"/>
                </a:solidFill>
                <a:effectLst>
                  <a:glow rad="228600">
                    <a:schemeClr val="accent6">
                      <a:satMod val="175000"/>
                      <a:alpha val="40000"/>
                    </a:schemeClr>
                  </a:glow>
                </a:effectLst>
              </a:rPr>
              <a:t>物理学科</a:t>
            </a:r>
            <a:endParaRPr lang="ja-JP" sz="2800" i="1" dirty="0">
              <a:solidFill>
                <a:schemeClr val="bg1"/>
              </a:solidFill>
              <a:effectLst>
                <a:glow rad="228600">
                  <a:schemeClr val="accent6">
                    <a:satMod val="175000"/>
                    <a:alpha val="40000"/>
                  </a:schemeClr>
                </a:glow>
              </a:effectLst>
            </a:endParaRPr>
          </a:p>
        </p:txBody>
      </p:sp>
      <p:sp>
        <p:nvSpPr>
          <p:cNvPr id="4" name="テキスト ボックス 3"/>
          <p:cNvSpPr txBox="1"/>
          <p:nvPr/>
        </p:nvSpPr>
        <p:spPr>
          <a:xfrm>
            <a:off x="415225" y="764704"/>
            <a:ext cx="8621271" cy="3477875"/>
          </a:xfrm>
          <a:prstGeom prst="rect">
            <a:avLst/>
          </a:prstGeom>
          <a:noFill/>
          <a:ln>
            <a:noFill/>
          </a:ln>
        </p:spPr>
        <p:txBody>
          <a:bodyPr vert="horz" wrap="none" lIns="91440" tIns="45720" rIns="91440" bIns="45720" anchor="t" anchorCtr="0" compatLnSpc="1">
            <a:spAutoFit/>
          </a:bodyPr>
          <a:lstStyle/>
          <a:p>
            <a:pPr marL="0" marR="0" lvl="0" indent="0"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altLang="ja-JP" sz="4400" b="0" i="0" u="none" strike="noStrike" kern="1200" cap="none" spc="0" baseline="0" dirty="0" smtClean="0">
                <a:solidFill>
                  <a:schemeClr val="bg1"/>
                </a:solidFill>
                <a:effectLst>
                  <a:glow rad="228600">
                    <a:schemeClr val="accent2">
                      <a:satMod val="175000"/>
                      <a:alpha val="40000"/>
                    </a:schemeClr>
                  </a:glow>
                </a:effectLst>
                <a:uFillTx/>
                <a:latin typeface="Calibri" pitchFamily="34"/>
                <a:ea typeface="ＭＳ Ｐゴシック" pitchFamily="50"/>
              </a:rPr>
              <a:t>The</a:t>
            </a:r>
            <a:r>
              <a:rPr lang="en-US" altLang="ja-JP" sz="4400" b="0" i="0" u="none" strike="noStrike" kern="1200" cap="none" spc="0" dirty="0" smtClean="0">
                <a:solidFill>
                  <a:schemeClr val="bg1"/>
                </a:solidFill>
                <a:effectLst>
                  <a:glow rad="228600">
                    <a:schemeClr val="accent2">
                      <a:satMod val="175000"/>
                      <a:alpha val="40000"/>
                    </a:schemeClr>
                  </a:glow>
                </a:effectLst>
                <a:uFillTx/>
                <a:latin typeface="Calibri" pitchFamily="34"/>
                <a:ea typeface="ＭＳ Ｐゴシック" pitchFamily="50"/>
              </a:rPr>
              <a:t> </a:t>
            </a:r>
            <a:r>
              <a:rPr lang="en-US" altLang="ja-JP" sz="4400" dirty="0" smtClean="0">
                <a:solidFill>
                  <a:schemeClr val="bg1"/>
                </a:solidFill>
                <a:effectLst>
                  <a:glow rad="228600">
                    <a:schemeClr val="accent2">
                      <a:satMod val="175000"/>
                      <a:alpha val="40000"/>
                    </a:schemeClr>
                  </a:glow>
                </a:effectLst>
                <a:latin typeface="Calibri" pitchFamily="34"/>
                <a:ea typeface="ＭＳ Ｐゴシック" pitchFamily="50"/>
              </a:rPr>
              <a:t>Structure</a:t>
            </a:r>
          </a:p>
          <a:p>
            <a:pPr marL="0" marR="0" lvl="0" indent="0"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altLang="ja-JP" sz="4400" dirty="0" smtClean="0">
                <a:solidFill>
                  <a:schemeClr val="bg1"/>
                </a:solidFill>
                <a:effectLst>
                  <a:glow rad="228600">
                    <a:schemeClr val="accent2">
                      <a:satMod val="175000"/>
                      <a:alpha val="40000"/>
                    </a:schemeClr>
                  </a:glow>
                </a:effectLst>
                <a:latin typeface="Calibri" pitchFamily="34"/>
                <a:ea typeface="ＭＳ Ｐゴシック" pitchFamily="50"/>
              </a:rPr>
              <a:t> of </a:t>
            </a:r>
          </a:p>
          <a:p>
            <a:pPr marL="0" marR="0" lvl="0" indent="0"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altLang="ja-JP" sz="4400" dirty="0" smtClean="0">
                <a:solidFill>
                  <a:schemeClr val="bg1"/>
                </a:solidFill>
                <a:effectLst>
                  <a:glow rad="228600">
                    <a:schemeClr val="accent2">
                      <a:satMod val="175000"/>
                      <a:alpha val="40000"/>
                    </a:schemeClr>
                  </a:glow>
                </a:effectLst>
                <a:latin typeface="Calibri" pitchFamily="34"/>
                <a:ea typeface="ＭＳ Ｐゴシック" pitchFamily="50"/>
              </a:rPr>
              <a:t>the </a:t>
            </a:r>
            <a:r>
              <a:rPr lang="en-US" altLang="ja-JP" sz="4400" b="0" i="0" u="none" strike="noStrike" kern="1200" cap="none" spc="0" baseline="0" dirty="0" smtClean="0">
                <a:solidFill>
                  <a:schemeClr val="bg1"/>
                </a:solidFill>
                <a:effectLst>
                  <a:glow rad="228600">
                    <a:schemeClr val="accent2">
                      <a:satMod val="175000"/>
                      <a:alpha val="40000"/>
                    </a:schemeClr>
                  </a:glow>
                </a:effectLst>
                <a:uFillTx/>
                <a:latin typeface="Calibri" pitchFamily="34"/>
                <a:ea typeface="ＭＳ Ｐゴシック" pitchFamily="50"/>
              </a:rPr>
              <a:t>Pulsar</a:t>
            </a:r>
          </a:p>
          <a:p>
            <a:pPr marL="0" marR="0" lvl="0" indent="0"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altLang="ja-JP" sz="4400" b="0" i="0" u="none" strike="noStrike" kern="1200" cap="none" spc="0" baseline="0" dirty="0" smtClean="0">
                <a:solidFill>
                  <a:schemeClr val="bg1"/>
                </a:solidFill>
                <a:effectLst>
                  <a:glow rad="228600">
                    <a:schemeClr val="accent2">
                      <a:satMod val="175000"/>
                      <a:alpha val="40000"/>
                    </a:schemeClr>
                  </a:glow>
                </a:effectLst>
                <a:uFillTx/>
                <a:latin typeface="Calibri" pitchFamily="34"/>
                <a:ea typeface="ＭＳ Ｐゴシック" pitchFamily="50"/>
              </a:rPr>
              <a:t> Magnetosphere</a:t>
            </a:r>
            <a:endParaRPr lang="en-US" altLang="ja-JP" sz="4400" dirty="0" smtClean="0">
              <a:solidFill>
                <a:schemeClr val="bg1"/>
              </a:solidFill>
              <a:effectLst>
                <a:glow rad="228600">
                  <a:schemeClr val="accent2">
                    <a:satMod val="175000"/>
                    <a:alpha val="40000"/>
                  </a:schemeClr>
                </a:glow>
              </a:effectLst>
              <a:latin typeface="Calibri" pitchFamily="34"/>
              <a:ea typeface="ＭＳ Ｐゴシック" pitchFamily="50"/>
            </a:endParaRPr>
          </a:p>
          <a:p>
            <a:pPr marL="0" marR="0" lvl="0" indent="0"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altLang="ja-JP" sz="4400" dirty="0" smtClean="0">
                <a:solidFill>
                  <a:schemeClr val="bg1"/>
                </a:solidFill>
                <a:effectLst>
                  <a:glow rad="228600">
                    <a:schemeClr val="accent2">
                      <a:satMod val="175000"/>
                      <a:alpha val="40000"/>
                    </a:schemeClr>
                  </a:glow>
                </a:effectLst>
                <a:latin typeface="Calibri" pitchFamily="34"/>
                <a:ea typeface="ＭＳ Ｐゴシック" pitchFamily="50"/>
              </a:rPr>
              <a:t>    via Particle Simulation with GRAPE</a:t>
            </a:r>
          </a:p>
        </p:txBody>
      </p:sp>
      <p:sp>
        <p:nvSpPr>
          <p:cNvPr id="6" name="テキスト ボックス 5"/>
          <p:cNvSpPr txBox="1"/>
          <p:nvPr/>
        </p:nvSpPr>
        <p:spPr>
          <a:xfrm>
            <a:off x="6732240" y="44624"/>
            <a:ext cx="2227909" cy="707886"/>
          </a:xfrm>
          <a:prstGeom prst="rect">
            <a:avLst/>
          </a:prstGeom>
          <a:solidFill>
            <a:srgbClr val="000000"/>
          </a:solid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altLang="ja-JP" sz="2000" b="0" i="0" u="none" strike="noStrike" kern="1200" cap="none" spc="0" baseline="0" dirty="0" smtClean="0">
                <a:solidFill>
                  <a:srgbClr val="FCD5B5"/>
                </a:solidFill>
                <a:uFillTx/>
                <a:latin typeface="Calibri" pitchFamily="34"/>
                <a:ea typeface="ＭＳ Ｐゴシック" pitchFamily="50"/>
              </a:rPr>
              <a:t>IAUS291</a:t>
            </a:r>
            <a:r>
              <a:rPr lang="ja-JP" sz="2000" b="0" i="0" u="none" strike="noStrike" kern="1200" cap="none" spc="0" baseline="0" dirty="0" smtClean="0">
                <a:solidFill>
                  <a:srgbClr val="FCD5B5"/>
                </a:solidFill>
                <a:uFillTx/>
                <a:latin typeface="Calibri" pitchFamily="34"/>
                <a:ea typeface="ＭＳ Ｐゴシック" pitchFamily="50"/>
              </a:rPr>
              <a:t>＠</a:t>
            </a:r>
            <a:r>
              <a:rPr lang="en-US" altLang="ja-JP" sz="2000" kern="0" dirty="0" smtClean="0">
                <a:solidFill>
                  <a:srgbClr val="FCD5B5"/>
                </a:solidFill>
                <a:latin typeface="Calibri" pitchFamily="34"/>
                <a:ea typeface="ＭＳ Ｐゴシック" pitchFamily="50"/>
              </a:rPr>
              <a:t>Beijing</a:t>
            </a:r>
            <a:endParaRPr lang="en-US" altLang="ja-JP" sz="2000" dirty="0" smtClean="0">
              <a:solidFill>
                <a:srgbClr val="FCD5B5"/>
              </a:solidFill>
              <a:latin typeface="Calibri" pitchFamily="34"/>
              <a:ea typeface="ＭＳ Ｐゴシック" pitchFamily="50"/>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altLang="ja-JP" sz="2000" dirty="0" smtClean="0">
                <a:solidFill>
                  <a:srgbClr val="FCD5B5"/>
                </a:solidFill>
                <a:latin typeface="Calibri" pitchFamily="34"/>
                <a:ea typeface="ＭＳ Ｐゴシック" pitchFamily="50"/>
              </a:rPr>
              <a:t> 24 Aug 2012</a:t>
            </a:r>
            <a:endParaRPr lang="ja-JP" sz="2000" b="0" i="0" u="none" strike="noStrike" kern="1200" cap="none" spc="0" baseline="0" dirty="0">
              <a:solidFill>
                <a:srgbClr val="FCD5B5"/>
              </a:solidFill>
              <a:uFillTx/>
              <a:latin typeface="Calibri" pitchFamily="34"/>
              <a:ea typeface="ＭＳ Ｐゴシック" pitchFamily="5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anime_10.gif"/>
          <p:cNvPicPr>
            <a:picLocks noChangeAspect="1"/>
          </p:cNvPicPr>
          <p:nvPr/>
        </p:nvPicPr>
        <p:blipFill>
          <a:blip r:embed="rId3" cstate="print"/>
          <a:stretch>
            <a:fillRect/>
          </a:stretch>
        </p:blipFill>
        <p:spPr>
          <a:xfrm>
            <a:off x="251520" y="188640"/>
            <a:ext cx="6624736" cy="6624736"/>
          </a:xfrm>
          <a:prstGeom prst="rect">
            <a:avLst/>
          </a:prstGeom>
        </p:spPr>
      </p:pic>
      <p:sp>
        <p:nvSpPr>
          <p:cNvPr id="14" name="右矢印 13"/>
          <p:cNvSpPr/>
          <p:nvPr/>
        </p:nvSpPr>
        <p:spPr>
          <a:xfrm rot="17198836">
            <a:off x="947364" y="4377405"/>
            <a:ext cx="648072" cy="432048"/>
          </a:xfrm>
          <a:prstGeom prst="rightArrow">
            <a:avLst/>
          </a:prstGeom>
          <a:solidFill>
            <a:schemeClr val="accent5">
              <a:lumMod val="40000"/>
              <a:lumOff val="60000"/>
              <a:alpha val="53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右矢印 14"/>
          <p:cNvSpPr/>
          <p:nvPr/>
        </p:nvSpPr>
        <p:spPr>
          <a:xfrm rot="10415580">
            <a:off x="1497738" y="5047986"/>
            <a:ext cx="648072" cy="432048"/>
          </a:xfrm>
          <a:prstGeom prst="rightArrow">
            <a:avLst/>
          </a:prstGeom>
          <a:solidFill>
            <a:schemeClr val="accent5">
              <a:lumMod val="60000"/>
              <a:lumOff val="40000"/>
              <a:alpha val="66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lt1">
                  <a:alpha val="41000"/>
                </a:schemeClr>
              </a:solidFill>
            </a:endParaRPr>
          </a:p>
        </p:txBody>
      </p:sp>
      <p:sp>
        <p:nvSpPr>
          <p:cNvPr id="16" name="右矢印 15"/>
          <p:cNvSpPr/>
          <p:nvPr/>
        </p:nvSpPr>
        <p:spPr>
          <a:xfrm rot="726978">
            <a:off x="2593901" y="5220394"/>
            <a:ext cx="648072" cy="432048"/>
          </a:xfrm>
          <a:prstGeom prst="rightArrow">
            <a:avLst/>
          </a:prstGeom>
          <a:solidFill>
            <a:srgbClr val="FF00FF">
              <a:alpha val="49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rot="16200000">
            <a:off x="2538388" y="1862213"/>
            <a:ext cx="2080618" cy="461665"/>
          </a:xfrm>
          <a:prstGeom prst="rect">
            <a:avLst/>
          </a:prstGeom>
          <a:solidFill>
            <a:schemeClr val="accent3">
              <a:lumMod val="60000"/>
              <a:lumOff val="40000"/>
            </a:schemeClr>
          </a:solidFill>
        </p:spPr>
        <p:txBody>
          <a:bodyPr wrap="none" rtlCol="0">
            <a:spAutoFit/>
          </a:bodyPr>
          <a:lstStyle/>
          <a:p>
            <a:r>
              <a:rPr kumimoji="1" lang="en-US" altLang="ja-JP" sz="2400" dirty="0" smtClean="0">
                <a:solidFill>
                  <a:schemeClr val="accent3">
                    <a:lumMod val="50000"/>
                  </a:schemeClr>
                </a:solidFill>
              </a:rPr>
              <a:t>light cylinder</a:t>
            </a:r>
            <a:endParaRPr kumimoji="1" lang="ja-JP" altLang="en-US" sz="2400" dirty="0">
              <a:solidFill>
                <a:schemeClr val="accent3">
                  <a:lumMod val="50000"/>
                </a:schemeClr>
              </a:solidFill>
            </a:endParaRPr>
          </a:p>
        </p:txBody>
      </p:sp>
      <p:sp>
        <p:nvSpPr>
          <p:cNvPr id="4" name="円/楕円 3"/>
          <p:cNvSpPr/>
          <p:nvPr/>
        </p:nvSpPr>
        <p:spPr>
          <a:xfrm>
            <a:off x="2843808" y="5201816"/>
            <a:ext cx="1008112" cy="1656184"/>
          </a:xfrm>
          <a:prstGeom prst="ellipse">
            <a:avLst/>
          </a:prstGeom>
          <a:noFill/>
          <a:ln w="57150" cmpd="sng">
            <a:solidFill>
              <a:srgbClr val="FF33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6" name="直線コネクタ 5"/>
          <p:cNvCxnSpPr/>
          <p:nvPr/>
        </p:nvCxnSpPr>
        <p:spPr>
          <a:xfrm flipV="1">
            <a:off x="3851920" y="5301208"/>
            <a:ext cx="2448272" cy="360040"/>
          </a:xfrm>
          <a:prstGeom prst="line">
            <a:avLst/>
          </a:prstGeom>
          <a:ln>
            <a:solidFill>
              <a:srgbClr val="FF3300"/>
            </a:solidFill>
          </a:ln>
        </p:spPr>
        <p:style>
          <a:lnRef idx="2">
            <a:schemeClr val="accent1"/>
          </a:lnRef>
          <a:fillRef idx="0">
            <a:schemeClr val="accent1"/>
          </a:fillRef>
          <a:effectRef idx="1">
            <a:schemeClr val="accent1"/>
          </a:effectRef>
          <a:fontRef idx="minor">
            <a:schemeClr val="tx1"/>
          </a:fontRef>
        </p:style>
      </p:cxnSp>
      <p:sp>
        <p:nvSpPr>
          <p:cNvPr id="7" name="テキスト ボックス 6"/>
          <p:cNvSpPr txBox="1"/>
          <p:nvPr/>
        </p:nvSpPr>
        <p:spPr>
          <a:xfrm>
            <a:off x="6300192" y="3068960"/>
            <a:ext cx="2448272" cy="3477875"/>
          </a:xfrm>
          <a:prstGeom prst="rect">
            <a:avLst/>
          </a:prstGeom>
          <a:noFill/>
          <a:ln w="38100">
            <a:solidFill>
              <a:srgbClr val="FF3300"/>
            </a:solidFill>
          </a:ln>
        </p:spPr>
        <p:txBody>
          <a:bodyPr wrap="square" rtlCol="0">
            <a:spAutoFit/>
          </a:bodyPr>
          <a:lstStyle/>
          <a:p>
            <a:r>
              <a:rPr lang="en-US" altLang="ja-JP" sz="2000" dirty="0" err="1" smtClean="0"/>
              <a:t>toroidal</a:t>
            </a:r>
            <a:r>
              <a:rPr lang="en-US" altLang="ja-JP" sz="2000" dirty="0" smtClean="0"/>
              <a:t> speed is high, radiation carries  off angular momentum from the magnetosphere. Back reaction causes drift across the magnetic field  to make  out flow. </a:t>
            </a:r>
            <a:endParaRPr kumimoji="1" lang="ja-JP" altLang="en-US" sz="2000" dirty="0"/>
          </a:p>
        </p:txBody>
      </p:sp>
      <p:sp>
        <p:nvSpPr>
          <p:cNvPr id="11" name="テキスト ボックス 10"/>
          <p:cNvSpPr txBox="1"/>
          <p:nvPr/>
        </p:nvSpPr>
        <p:spPr>
          <a:xfrm>
            <a:off x="251520" y="221739"/>
            <a:ext cx="8568952" cy="830997"/>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US" altLang="ja-JP" sz="2400" dirty="0" smtClean="0"/>
              <a:t>2. Centrifugal driven particle acceleration at the top of the closed field region (Y-point). E-</a:t>
            </a:r>
            <a:r>
              <a:rPr lang="en-US" altLang="ja-JP" sz="2400" dirty="0" err="1" smtClean="0"/>
              <a:t>perp</a:t>
            </a:r>
            <a:r>
              <a:rPr lang="en-US" altLang="ja-JP" sz="2400" dirty="0" smtClean="0"/>
              <a:t> effect.</a:t>
            </a:r>
          </a:p>
        </p:txBody>
      </p:sp>
      <p:sp>
        <p:nvSpPr>
          <p:cNvPr id="17" name="右矢印 16"/>
          <p:cNvSpPr/>
          <p:nvPr/>
        </p:nvSpPr>
        <p:spPr>
          <a:xfrm>
            <a:off x="3923928" y="5949280"/>
            <a:ext cx="648072" cy="432048"/>
          </a:xfrm>
          <a:prstGeom prst="rightArrow">
            <a:avLst/>
          </a:prstGeom>
          <a:solidFill>
            <a:srgbClr val="FF00FF">
              <a:alpha val="49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右中かっこ 17"/>
          <p:cNvSpPr/>
          <p:nvPr/>
        </p:nvSpPr>
        <p:spPr>
          <a:xfrm>
            <a:off x="6228184" y="836712"/>
            <a:ext cx="432048" cy="3888432"/>
          </a:xfrm>
          <a:prstGeom prst="rightBrace">
            <a:avLst>
              <a:gd name="adj1" fmla="val 8333"/>
              <a:gd name="adj2" fmla="val 42385"/>
            </a:avLst>
          </a:prstGeom>
          <a:ln w="76200">
            <a:solidFill>
              <a:srgbClr val="FF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9" name="テキスト ボックス 18"/>
          <p:cNvSpPr txBox="1"/>
          <p:nvPr/>
        </p:nvSpPr>
        <p:spPr>
          <a:xfrm>
            <a:off x="6660232" y="2060848"/>
            <a:ext cx="2271776" cy="369332"/>
          </a:xfrm>
          <a:prstGeom prst="rect">
            <a:avLst/>
          </a:prstGeom>
          <a:noFill/>
        </p:spPr>
        <p:txBody>
          <a:bodyPr wrap="none" rtlCol="0">
            <a:spAutoFit/>
          </a:bodyPr>
          <a:lstStyle/>
          <a:p>
            <a:r>
              <a:rPr kumimoji="1" lang="en-US" altLang="ja-JP" dirty="0" smtClean="0">
                <a:solidFill>
                  <a:srgbClr val="FF00FF"/>
                </a:solidFill>
              </a:rPr>
              <a:t>Open magnetic flux</a:t>
            </a:r>
            <a:endParaRPr kumimoji="1" lang="ja-JP" altLang="en-US" dirty="0">
              <a:solidFill>
                <a:srgbClr val="FF00FF"/>
              </a:solidFill>
            </a:endParaRPr>
          </a:p>
        </p:txBody>
      </p:sp>
      <p:grpSp>
        <p:nvGrpSpPr>
          <p:cNvPr id="23" name="グループ化 22"/>
          <p:cNvGrpSpPr/>
          <p:nvPr/>
        </p:nvGrpSpPr>
        <p:grpSpPr>
          <a:xfrm>
            <a:off x="5076056" y="1052736"/>
            <a:ext cx="2160240" cy="2554545"/>
            <a:chOff x="5076056" y="1052736"/>
            <a:chExt cx="2160240" cy="2554545"/>
          </a:xfrm>
        </p:grpSpPr>
        <p:sp>
          <p:nvSpPr>
            <p:cNvPr id="20" name="テキスト ボックス 19"/>
            <p:cNvSpPr txBox="1"/>
            <p:nvPr/>
          </p:nvSpPr>
          <p:spPr>
            <a:xfrm>
              <a:off x="5076056" y="1052736"/>
              <a:ext cx="2160240" cy="2554545"/>
            </a:xfrm>
            <a:prstGeom prst="rect">
              <a:avLst/>
            </a:prstGeom>
            <a:solidFill>
              <a:schemeClr val="accent6">
                <a:lumMod val="40000"/>
                <a:lumOff val="60000"/>
              </a:schemeClr>
            </a:solidFill>
            <a:ln>
              <a:noFill/>
            </a:ln>
          </p:spPr>
          <p:txBody>
            <a:bodyPr wrap="square" rtlCol="0">
              <a:spAutoFit/>
            </a:bodyPr>
            <a:lstStyle/>
            <a:p>
              <a:r>
                <a:rPr lang="en-US" altLang="ja-JP" sz="2000" dirty="0" smtClean="0"/>
                <a:t>This outflow is essentially due to strong induction of rotation, (</a:t>
              </a:r>
              <a:r>
                <a:rPr lang="en-US" altLang="ja-JP" sz="2000" dirty="0" err="1" smtClean="0"/>
                <a:t>corotation</a:t>
              </a:r>
              <a:r>
                <a:rPr lang="en-US" altLang="ja-JP" sz="2000" dirty="0" smtClean="0"/>
                <a:t>), i.e., E-</a:t>
              </a:r>
              <a:r>
                <a:rPr lang="en-US" altLang="ja-JP" sz="2000" dirty="0" err="1" smtClean="0"/>
                <a:t>perp</a:t>
              </a:r>
              <a:r>
                <a:rPr lang="en-US" altLang="ja-JP" sz="2000" dirty="0" smtClean="0"/>
                <a:t>, more basically </a:t>
              </a:r>
              <a:r>
                <a:rPr lang="en-US" altLang="ja-JP" sz="2000" dirty="0" err="1" smtClean="0"/>
                <a:t>emf</a:t>
              </a:r>
              <a:endParaRPr kumimoji="1" lang="ja-JP" altLang="en-US" sz="2000" dirty="0"/>
            </a:p>
          </p:txBody>
        </p:sp>
        <p:cxnSp>
          <p:nvCxnSpPr>
            <p:cNvPr id="22" name="直線コネクタ 21"/>
            <p:cNvCxnSpPr/>
            <p:nvPr/>
          </p:nvCxnSpPr>
          <p:spPr>
            <a:xfrm>
              <a:off x="5148064" y="1052736"/>
              <a:ext cx="158417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1126042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23"/>
                                        </p:tgtEl>
                                      </p:cBhvr>
                                    </p:animEffect>
                                    <p:set>
                                      <p:cBhvr>
                                        <p:cTn id="12"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p:cNvPicPr>
            <a:picLocks noChangeAspect="1" noChangeArrowheads="1"/>
          </p:cNvPicPr>
          <p:nvPr/>
        </p:nvPicPr>
        <p:blipFill>
          <a:blip r:embed="rId3" cstate="print"/>
          <a:srcRect/>
          <a:stretch>
            <a:fillRect/>
          </a:stretch>
        </p:blipFill>
        <p:spPr bwMode="auto">
          <a:xfrm>
            <a:off x="4545492" y="1844824"/>
            <a:ext cx="3914939" cy="3744416"/>
          </a:xfrm>
          <a:prstGeom prst="rect">
            <a:avLst/>
          </a:prstGeom>
          <a:noFill/>
          <a:ln w="9525">
            <a:noFill/>
            <a:miter lim="800000"/>
            <a:headEnd/>
            <a:tailEnd/>
          </a:ln>
        </p:spPr>
      </p:pic>
      <p:sp>
        <p:nvSpPr>
          <p:cNvPr id="3" name="テキスト ボックス 2"/>
          <p:cNvSpPr txBox="1"/>
          <p:nvPr/>
        </p:nvSpPr>
        <p:spPr>
          <a:xfrm>
            <a:off x="4499992" y="1196752"/>
            <a:ext cx="2920992" cy="707886"/>
          </a:xfrm>
          <a:prstGeom prst="rect">
            <a:avLst/>
          </a:prstGeom>
          <a:noFill/>
        </p:spPr>
        <p:txBody>
          <a:bodyPr wrap="none" rtlCol="0">
            <a:spAutoFit/>
          </a:bodyPr>
          <a:lstStyle/>
          <a:p>
            <a:r>
              <a:rPr kumimoji="1" lang="en-US" altLang="ja-JP" sz="4000" dirty="0" smtClean="0"/>
              <a:t>Map of E/B</a:t>
            </a:r>
            <a:endParaRPr kumimoji="1" lang="ja-JP" altLang="en-US" sz="4000" dirty="0"/>
          </a:p>
        </p:txBody>
      </p:sp>
      <p:grpSp>
        <p:nvGrpSpPr>
          <p:cNvPr id="4" name="グループ化 26"/>
          <p:cNvGrpSpPr>
            <a:grpSpLocks/>
          </p:cNvGrpSpPr>
          <p:nvPr/>
        </p:nvGrpSpPr>
        <p:grpSpPr bwMode="auto">
          <a:xfrm>
            <a:off x="332458" y="2232992"/>
            <a:ext cx="4167534" cy="3716287"/>
            <a:chOff x="642910" y="2419724"/>
            <a:chExt cx="3232998" cy="2886549"/>
          </a:xfrm>
        </p:grpSpPr>
        <p:pic>
          <p:nvPicPr>
            <p:cNvPr id="5" name="Picture 2"/>
            <p:cNvPicPr>
              <a:picLocks noChangeAspect="1" noChangeArrowheads="1"/>
            </p:cNvPicPr>
            <p:nvPr/>
          </p:nvPicPr>
          <p:blipFill>
            <a:blip r:embed="rId4" cstate="print"/>
            <a:srcRect/>
            <a:stretch>
              <a:fillRect/>
            </a:stretch>
          </p:blipFill>
          <p:spPr bwMode="auto">
            <a:xfrm>
              <a:off x="804074" y="2419724"/>
              <a:ext cx="3071834" cy="2886549"/>
            </a:xfrm>
            <a:prstGeom prst="rect">
              <a:avLst/>
            </a:prstGeom>
            <a:noFill/>
            <a:ln w="9525">
              <a:noFill/>
              <a:miter lim="800000"/>
              <a:headEnd/>
              <a:tailEnd/>
            </a:ln>
          </p:spPr>
        </p:pic>
        <p:pic>
          <p:nvPicPr>
            <p:cNvPr id="6" name="Picture 3"/>
            <p:cNvPicPr>
              <a:picLocks noChangeAspect="1" noChangeArrowheads="1"/>
            </p:cNvPicPr>
            <p:nvPr/>
          </p:nvPicPr>
          <p:blipFill>
            <a:blip r:embed="rId5" cstate="print"/>
            <a:srcRect/>
            <a:stretch>
              <a:fillRect/>
            </a:stretch>
          </p:blipFill>
          <p:spPr bwMode="auto">
            <a:xfrm>
              <a:off x="642910" y="3296416"/>
              <a:ext cx="288036" cy="704088"/>
            </a:xfrm>
            <a:prstGeom prst="rect">
              <a:avLst/>
            </a:prstGeom>
            <a:noFill/>
            <a:ln w="9525">
              <a:noFill/>
              <a:miter lim="800000"/>
              <a:headEnd/>
              <a:tailEnd/>
            </a:ln>
          </p:spPr>
        </p:pic>
        <p:sp>
          <p:nvSpPr>
            <p:cNvPr id="7" name="正方形/長方形 6"/>
            <p:cNvSpPr/>
            <p:nvPr/>
          </p:nvSpPr>
          <p:spPr>
            <a:xfrm>
              <a:off x="2803499" y="4821094"/>
              <a:ext cx="573004" cy="253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800"/>
            </a:p>
          </p:txBody>
        </p:sp>
        <p:sp>
          <p:nvSpPr>
            <p:cNvPr id="8" name="正方形/長方形 7"/>
            <p:cNvSpPr/>
            <p:nvPr/>
          </p:nvSpPr>
          <p:spPr>
            <a:xfrm>
              <a:off x="1724080" y="4812337"/>
              <a:ext cx="571251" cy="2539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800"/>
            </a:p>
          </p:txBody>
        </p:sp>
        <p:sp>
          <p:nvSpPr>
            <p:cNvPr id="9" name="正方形/長方形 8"/>
            <p:cNvSpPr/>
            <p:nvPr/>
          </p:nvSpPr>
          <p:spPr>
            <a:xfrm>
              <a:off x="786599" y="3001238"/>
              <a:ext cx="571251" cy="2539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800"/>
            </a:p>
          </p:txBody>
        </p:sp>
        <p:sp>
          <p:nvSpPr>
            <p:cNvPr id="10" name="正方形/長方形 9"/>
            <p:cNvSpPr/>
            <p:nvPr/>
          </p:nvSpPr>
          <p:spPr>
            <a:xfrm>
              <a:off x="786599" y="4071432"/>
              <a:ext cx="571251" cy="253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800"/>
            </a:p>
          </p:txBody>
        </p:sp>
      </p:grpSp>
      <p:sp>
        <p:nvSpPr>
          <p:cNvPr id="11" name="二等辺三角形 10"/>
          <p:cNvSpPr/>
          <p:nvPr/>
        </p:nvSpPr>
        <p:spPr>
          <a:xfrm>
            <a:off x="2771800" y="2636912"/>
            <a:ext cx="1427411" cy="2576314"/>
          </a:xfrm>
          <a:prstGeom prst="triangle">
            <a:avLst>
              <a:gd name="adj" fmla="val 100000"/>
            </a:avLst>
          </a:prstGeom>
          <a:solidFill>
            <a:srgbClr val="C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800"/>
          </a:p>
        </p:txBody>
      </p:sp>
      <p:sp>
        <p:nvSpPr>
          <p:cNvPr id="12" name="テキスト ボックス 69"/>
          <p:cNvSpPr txBox="1">
            <a:spLocks noChangeArrowheads="1"/>
          </p:cNvSpPr>
          <p:nvPr/>
        </p:nvSpPr>
        <p:spPr bwMode="auto">
          <a:xfrm>
            <a:off x="1547664" y="5877272"/>
            <a:ext cx="1928812" cy="368300"/>
          </a:xfrm>
          <a:prstGeom prst="rect">
            <a:avLst/>
          </a:prstGeom>
          <a:solidFill>
            <a:schemeClr val="bg1"/>
          </a:solidFill>
          <a:ln w="9525">
            <a:noFill/>
            <a:miter lim="800000"/>
            <a:headEnd/>
            <a:tailEnd/>
          </a:ln>
        </p:spPr>
        <p:txBody>
          <a:bodyPr>
            <a:spAutoFit/>
          </a:bodyPr>
          <a:lstStyle/>
          <a:p>
            <a:r>
              <a:rPr lang="ja-JP" altLang="en-US" sz="1800" dirty="0">
                <a:solidFill>
                  <a:srgbClr val="000000"/>
                </a:solidFill>
                <a:latin typeface="Calibri" pitchFamily="34" charset="0"/>
                <a:ea typeface="ＭＳ Ｐゴシック" pitchFamily="50" charset="-128"/>
              </a:rPr>
              <a:t>（</a:t>
            </a:r>
            <a:r>
              <a:rPr lang="en-US" altLang="ja-JP" sz="1800" dirty="0" err="1">
                <a:solidFill>
                  <a:srgbClr val="000000"/>
                </a:solidFill>
                <a:latin typeface="Calibri" pitchFamily="34" charset="0"/>
                <a:ea typeface="ＭＳ Ｐゴシック" pitchFamily="50" charset="-128"/>
              </a:rPr>
              <a:t>Uzdensky</a:t>
            </a:r>
            <a:r>
              <a:rPr lang="en-US" altLang="ja-JP" sz="1800" dirty="0">
                <a:solidFill>
                  <a:srgbClr val="000000"/>
                </a:solidFill>
                <a:latin typeface="Calibri" pitchFamily="34" charset="0"/>
                <a:ea typeface="ＭＳ Ｐゴシック" pitchFamily="50" charset="-128"/>
              </a:rPr>
              <a:t>, 2003</a:t>
            </a:r>
            <a:r>
              <a:rPr lang="ja-JP" altLang="en-US" sz="1800" dirty="0">
                <a:solidFill>
                  <a:srgbClr val="000000"/>
                </a:solidFill>
                <a:latin typeface="Calibri" pitchFamily="34" charset="0"/>
                <a:ea typeface="ＭＳ Ｐゴシック" pitchFamily="50" charset="-128"/>
              </a:rPr>
              <a:t>）</a:t>
            </a:r>
            <a:endParaRPr lang="en-US" altLang="ja-JP" sz="1800" dirty="0">
              <a:solidFill>
                <a:srgbClr val="000000"/>
              </a:solidFill>
              <a:latin typeface="Calibri" pitchFamily="34" charset="0"/>
              <a:ea typeface="ＭＳ Ｐゴシック" pitchFamily="50" charset="-128"/>
            </a:endParaRPr>
          </a:p>
        </p:txBody>
      </p:sp>
      <p:sp>
        <p:nvSpPr>
          <p:cNvPr id="13" name="テキスト ボックス 28"/>
          <p:cNvSpPr txBox="1">
            <a:spLocks noChangeArrowheads="1"/>
          </p:cNvSpPr>
          <p:nvPr/>
        </p:nvSpPr>
        <p:spPr bwMode="auto">
          <a:xfrm>
            <a:off x="683568" y="1412776"/>
            <a:ext cx="2537554" cy="369332"/>
          </a:xfrm>
          <a:prstGeom prst="rect">
            <a:avLst/>
          </a:prstGeom>
          <a:noFill/>
          <a:ln w="9525">
            <a:noFill/>
            <a:miter lim="800000"/>
            <a:headEnd/>
            <a:tailEnd/>
          </a:ln>
        </p:spPr>
        <p:txBody>
          <a:bodyPr wrap="none">
            <a:spAutoFit/>
          </a:bodyPr>
          <a:lstStyle/>
          <a:p>
            <a:r>
              <a:rPr lang="en-US" altLang="ja-JP" sz="1800" dirty="0" smtClean="0">
                <a:latin typeface="Calibri" pitchFamily="34" charset="0"/>
                <a:ea typeface="ＭＳ Ｐゴシック" pitchFamily="50" charset="-128"/>
              </a:rPr>
              <a:t>Force-free </a:t>
            </a:r>
            <a:r>
              <a:rPr lang="en-US" altLang="ja-JP" sz="1800" dirty="0" err="1" smtClean="0">
                <a:latin typeface="Calibri" pitchFamily="34" charset="0"/>
                <a:ea typeface="ＭＳ Ｐゴシック" pitchFamily="50" charset="-128"/>
              </a:rPr>
              <a:t>Udzdenski</a:t>
            </a:r>
            <a:r>
              <a:rPr lang="en-US" altLang="ja-JP" sz="1800" dirty="0" smtClean="0">
                <a:latin typeface="Calibri" pitchFamily="34" charset="0"/>
                <a:ea typeface="ＭＳ Ｐゴシック" pitchFamily="50" charset="-128"/>
              </a:rPr>
              <a:t> sol.</a:t>
            </a:r>
            <a:endParaRPr lang="ja-JP" altLang="en-US" sz="1800" dirty="0">
              <a:latin typeface="Calibri" pitchFamily="34" charset="0"/>
              <a:ea typeface="ＭＳ Ｐゴシック" pitchFamily="50" charset="-128"/>
            </a:endParaRPr>
          </a:p>
        </p:txBody>
      </p:sp>
      <p:sp>
        <p:nvSpPr>
          <p:cNvPr id="14" name="右矢印 13"/>
          <p:cNvSpPr/>
          <p:nvPr/>
        </p:nvSpPr>
        <p:spPr>
          <a:xfrm>
            <a:off x="7164288" y="5517232"/>
            <a:ext cx="972616" cy="36004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 name="直線コネクタ 16"/>
          <p:cNvCxnSpPr/>
          <p:nvPr/>
        </p:nvCxnSpPr>
        <p:spPr>
          <a:xfrm flipH="1" flipV="1">
            <a:off x="7092280" y="1052736"/>
            <a:ext cx="72008" cy="4752528"/>
          </a:xfrm>
          <a:prstGeom prst="line">
            <a:avLst/>
          </a:prstGeom>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rot="16200000">
            <a:off x="6403276" y="2461820"/>
            <a:ext cx="1603324" cy="369332"/>
          </a:xfrm>
          <a:prstGeom prst="rect">
            <a:avLst/>
          </a:prstGeom>
          <a:noFill/>
        </p:spPr>
        <p:txBody>
          <a:bodyPr wrap="none" rtlCol="0">
            <a:spAutoFit/>
          </a:bodyPr>
          <a:lstStyle/>
          <a:p>
            <a:r>
              <a:rPr kumimoji="1" lang="en-US" altLang="ja-JP" dirty="0" smtClean="0"/>
              <a:t>light cylinder</a:t>
            </a:r>
            <a:endParaRPr kumimoji="1" lang="ja-JP" altLang="en-US" dirty="0"/>
          </a:p>
        </p:txBody>
      </p:sp>
      <p:sp>
        <p:nvSpPr>
          <p:cNvPr id="18" name="テキスト ボックス 17"/>
          <p:cNvSpPr txBox="1"/>
          <p:nvPr/>
        </p:nvSpPr>
        <p:spPr>
          <a:xfrm>
            <a:off x="251520" y="221739"/>
            <a:ext cx="8568952" cy="830997"/>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US" altLang="ja-JP" sz="2400" dirty="0" smtClean="0"/>
              <a:t>2. Centrifugal driven particle acceleration at the top of the closed field region (Y-point). E-</a:t>
            </a:r>
            <a:r>
              <a:rPr lang="en-US" altLang="ja-JP" sz="2400" dirty="0" err="1" smtClean="0"/>
              <a:t>perp</a:t>
            </a:r>
            <a:r>
              <a:rPr lang="en-US" altLang="ja-JP" sz="2400" dirty="0" smtClean="0"/>
              <a:t> effect. (cont.)</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図 41" descr="anim.gif"/>
          <p:cNvPicPr>
            <a:picLocks noChangeAspect="1"/>
          </p:cNvPicPr>
          <p:nvPr/>
        </p:nvPicPr>
        <p:blipFill>
          <a:blip r:embed="rId3" cstate="print"/>
          <a:srcRect/>
          <a:stretch>
            <a:fillRect/>
          </a:stretch>
        </p:blipFill>
        <p:spPr bwMode="auto">
          <a:xfrm>
            <a:off x="4551363" y="2163241"/>
            <a:ext cx="4949825" cy="3713163"/>
          </a:xfrm>
          <a:prstGeom prst="rect">
            <a:avLst/>
          </a:prstGeom>
          <a:noFill/>
          <a:ln w="9525">
            <a:noFill/>
            <a:miter lim="800000"/>
            <a:headEnd/>
            <a:tailEnd/>
          </a:ln>
        </p:spPr>
      </p:pic>
      <p:sp>
        <p:nvSpPr>
          <p:cNvPr id="78851" name="正方形/長方形 43"/>
          <p:cNvSpPr>
            <a:spLocks noChangeArrowheads="1"/>
          </p:cNvSpPr>
          <p:nvPr/>
        </p:nvSpPr>
        <p:spPr bwMode="auto">
          <a:xfrm>
            <a:off x="5576888" y="4957241"/>
            <a:ext cx="2786062" cy="323850"/>
          </a:xfrm>
          <a:prstGeom prst="rect">
            <a:avLst/>
          </a:prstGeom>
          <a:solidFill>
            <a:schemeClr val="bg1"/>
          </a:solidFill>
          <a:ln w="9525" algn="ctr">
            <a:noFill/>
            <a:round/>
            <a:headEnd/>
            <a:tailEnd/>
          </a:ln>
        </p:spPr>
        <p:txBody>
          <a:bodyPr lIns="82945" tIns="41473" rIns="82945" bIns="41473"/>
          <a:lstStyle/>
          <a:p>
            <a:endParaRPr lang="ja-JP" altLang="en-US" sz="1800">
              <a:latin typeface="Calibri" pitchFamily="34" charset="0"/>
              <a:ea typeface="ＭＳ Ｐゴシック" pitchFamily="50" charset="-128"/>
            </a:endParaRPr>
          </a:p>
        </p:txBody>
      </p:sp>
      <p:pic>
        <p:nvPicPr>
          <p:cNvPr id="78852" name="図 42" descr="tmp.png"/>
          <p:cNvPicPr>
            <a:picLocks noChangeAspect="1"/>
          </p:cNvPicPr>
          <p:nvPr/>
        </p:nvPicPr>
        <p:blipFill>
          <a:blip r:embed="rId4" cstate="print"/>
          <a:srcRect/>
          <a:stretch>
            <a:fillRect/>
          </a:stretch>
        </p:blipFill>
        <p:spPr bwMode="auto">
          <a:xfrm>
            <a:off x="1071563" y="2829991"/>
            <a:ext cx="2936875" cy="2203450"/>
          </a:xfrm>
          <a:prstGeom prst="rect">
            <a:avLst/>
          </a:prstGeom>
          <a:noFill/>
          <a:ln w="9525">
            <a:noFill/>
            <a:miter lim="800000"/>
            <a:headEnd/>
            <a:tailEnd/>
          </a:ln>
        </p:spPr>
      </p:pic>
      <p:sp>
        <p:nvSpPr>
          <p:cNvPr id="78853" name="正方形/長方形 37"/>
          <p:cNvSpPr>
            <a:spLocks noChangeArrowheads="1"/>
          </p:cNvSpPr>
          <p:nvPr/>
        </p:nvSpPr>
        <p:spPr bwMode="auto">
          <a:xfrm rot="5400000">
            <a:off x="-154781" y="3978547"/>
            <a:ext cx="2787650" cy="452438"/>
          </a:xfrm>
          <a:prstGeom prst="rect">
            <a:avLst/>
          </a:prstGeom>
          <a:solidFill>
            <a:schemeClr val="bg1"/>
          </a:solidFill>
          <a:ln w="9525" algn="ctr">
            <a:noFill/>
            <a:round/>
            <a:headEnd/>
            <a:tailEnd/>
          </a:ln>
        </p:spPr>
        <p:txBody>
          <a:bodyPr lIns="82945" tIns="41473" rIns="82945" bIns="41473"/>
          <a:lstStyle/>
          <a:p>
            <a:endParaRPr lang="ja-JP" altLang="en-US" sz="1800">
              <a:latin typeface="Calibri" pitchFamily="34" charset="0"/>
              <a:ea typeface="ＭＳ Ｐゴシック" pitchFamily="50" charset="-128"/>
            </a:endParaRPr>
          </a:p>
        </p:txBody>
      </p:sp>
      <p:sp>
        <p:nvSpPr>
          <p:cNvPr id="78855" name="Text Box 4"/>
          <p:cNvSpPr txBox="1">
            <a:spLocks noChangeArrowheads="1"/>
          </p:cNvSpPr>
          <p:nvPr/>
        </p:nvSpPr>
        <p:spPr bwMode="auto">
          <a:xfrm>
            <a:off x="1475656" y="5013176"/>
            <a:ext cx="2125663" cy="746125"/>
          </a:xfrm>
          <a:prstGeom prst="rect">
            <a:avLst/>
          </a:prstGeom>
          <a:noFill/>
          <a:ln w="9525">
            <a:noFill/>
            <a:round/>
            <a:headEnd/>
            <a:tailEnd/>
          </a:ln>
        </p:spPr>
        <p:txBody>
          <a:bodyPr lIns="81639" tIns="40820" rIns="81639" bIns="40820"/>
          <a:lstStyle/>
          <a:p>
            <a:pPr algn="ctr">
              <a:tabLst>
                <a:tab pos="655638" algn="l"/>
                <a:tab pos="1312863" algn="l"/>
                <a:tab pos="1968500" algn="l"/>
              </a:tabLst>
            </a:pPr>
            <a:r>
              <a:rPr lang="en-US" sz="2200" dirty="0" smtClean="0">
                <a:solidFill>
                  <a:srgbClr val="000000"/>
                </a:solidFill>
                <a:latin typeface="Calibri" pitchFamily="34" charset="0"/>
                <a:ea typeface="ＭＳ Ｐゴシック" pitchFamily="50" charset="-128"/>
              </a:rPr>
              <a:t>Initial state </a:t>
            </a:r>
            <a:endParaRPr lang="en-US" sz="2200" dirty="0">
              <a:solidFill>
                <a:srgbClr val="000000"/>
              </a:solidFill>
              <a:latin typeface="Calibri" pitchFamily="34" charset="0"/>
              <a:ea typeface="ＭＳ Ｐゴシック" pitchFamily="50" charset="-128"/>
            </a:endParaRPr>
          </a:p>
          <a:p>
            <a:pPr>
              <a:lnSpc>
                <a:spcPct val="140000"/>
              </a:lnSpc>
              <a:tabLst>
                <a:tab pos="655638" algn="l"/>
                <a:tab pos="1312863" algn="l"/>
                <a:tab pos="1968500" algn="l"/>
              </a:tabLst>
            </a:pPr>
            <a:r>
              <a:rPr lang="en-US" sz="1800" dirty="0">
                <a:solidFill>
                  <a:srgbClr val="000000"/>
                </a:solidFill>
                <a:latin typeface="Calibri" pitchFamily="34" charset="0"/>
                <a:ea typeface="ＭＳ Ｐゴシック" pitchFamily="50" charset="-128"/>
              </a:rPr>
              <a:t>（</a:t>
            </a:r>
            <a:r>
              <a:rPr lang="en-US" altLang="ja-JP" sz="1800" dirty="0" err="1">
                <a:solidFill>
                  <a:srgbClr val="000000"/>
                </a:solidFill>
                <a:latin typeface="Calibri" pitchFamily="34" charset="0"/>
                <a:ea typeface="ＭＳ Ｐゴシック" pitchFamily="50" charset="-128"/>
              </a:rPr>
              <a:t>Uzdensky</a:t>
            </a:r>
            <a:r>
              <a:rPr lang="en-US" altLang="ja-JP" sz="1800" dirty="0">
                <a:solidFill>
                  <a:srgbClr val="000000"/>
                </a:solidFill>
                <a:latin typeface="Calibri" pitchFamily="34" charset="0"/>
                <a:ea typeface="ＭＳ Ｐゴシック" pitchFamily="50" charset="-128"/>
              </a:rPr>
              <a:t>, 2003</a:t>
            </a:r>
            <a:r>
              <a:rPr lang="en-US" sz="1800" dirty="0">
                <a:solidFill>
                  <a:srgbClr val="000000"/>
                </a:solidFill>
                <a:latin typeface="Calibri" pitchFamily="34" charset="0"/>
                <a:ea typeface="ＭＳ Ｐゴシック" pitchFamily="50" charset="-128"/>
              </a:rPr>
              <a:t>）</a:t>
            </a:r>
          </a:p>
        </p:txBody>
      </p:sp>
      <p:sp>
        <p:nvSpPr>
          <p:cNvPr id="78856" name="Text Box 6"/>
          <p:cNvSpPr txBox="1">
            <a:spLocks noChangeArrowheads="1"/>
          </p:cNvSpPr>
          <p:nvPr/>
        </p:nvSpPr>
        <p:spPr bwMode="auto">
          <a:xfrm>
            <a:off x="3059832" y="5687491"/>
            <a:ext cx="5572993" cy="373732"/>
          </a:xfrm>
          <a:prstGeom prst="rect">
            <a:avLst/>
          </a:prstGeom>
          <a:solidFill>
            <a:schemeClr val="bg1"/>
          </a:solidFill>
          <a:ln w="9525">
            <a:solidFill>
              <a:schemeClr val="accent6">
                <a:lumMod val="75000"/>
              </a:schemeClr>
            </a:solidFill>
            <a:round/>
            <a:headEnd/>
            <a:tailEnd/>
          </a:ln>
        </p:spPr>
        <p:txBody>
          <a:bodyPr lIns="81639" tIns="40820" rIns="81639" bIns="40820"/>
          <a:lstStyle/>
          <a:p>
            <a:pPr>
              <a:tabLst>
                <a:tab pos="655638" algn="l"/>
                <a:tab pos="1312863" algn="l"/>
                <a:tab pos="1968500" algn="l"/>
                <a:tab pos="2625725" algn="l"/>
                <a:tab pos="3282950" algn="l"/>
              </a:tabLst>
            </a:pPr>
            <a:r>
              <a:rPr lang="en-US" sz="2400" dirty="0" smtClean="0">
                <a:solidFill>
                  <a:srgbClr val="33CC33"/>
                </a:solidFill>
                <a:ea typeface="ＭＳ Ｐゴシック" pitchFamily="50" charset="-128"/>
              </a:rPr>
              <a:t>Magnetic reconnection takes place</a:t>
            </a:r>
            <a:endParaRPr lang="en-US" sz="2400" dirty="0">
              <a:solidFill>
                <a:srgbClr val="33CC33"/>
              </a:solidFill>
              <a:ea typeface="ＭＳ Ｐゴシック" pitchFamily="50" charset="-128"/>
            </a:endParaRPr>
          </a:p>
        </p:txBody>
      </p:sp>
      <p:sp>
        <p:nvSpPr>
          <p:cNvPr id="78857" name="Text Box 7"/>
          <p:cNvSpPr txBox="1">
            <a:spLocks noChangeArrowheads="1"/>
          </p:cNvSpPr>
          <p:nvPr/>
        </p:nvSpPr>
        <p:spPr bwMode="auto">
          <a:xfrm>
            <a:off x="5868144" y="2636912"/>
            <a:ext cx="2192337" cy="390525"/>
          </a:xfrm>
          <a:prstGeom prst="rect">
            <a:avLst/>
          </a:prstGeom>
          <a:noFill/>
          <a:ln w="9525">
            <a:noFill/>
            <a:round/>
            <a:headEnd/>
            <a:tailEnd/>
          </a:ln>
        </p:spPr>
        <p:txBody>
          <a:bodyPr lIns="81639" tIns="60021" rIns="81639" bIns="40820"/>
          <a:lstStyle/>
          <a:p>
            <a:pPr>
              <a:tabLst>
                <a:tab pos="655638" algn="l"/>
                <a:tab pos="1312863" algn="l"/>
              </a:tabLst>
            </a:pPr>
            <a:r>
              <a:rPr lang="en-US" altLang="ja-JP" sz="2200" dirty="0">
                <a:solidFill>
                  <a:srgbClr val="000000"/>
                </a:solidFill>
                <a:latin typeface="Calibri" pitchFamily="34" charset="0"/>
                <a:ea typeface="ＭＳ Ｐゴシック" pitchFamily="50" charset="-128"/>
              </a:rPr>
              <a:t>t </a:t>
            </a:r>
            <a:r>
              <a:rPr lang="ja-JP" altLang="en-US" sz="2200" dirty="0">
                <a:solidFill>
                  <a:srgbClr val="000000"/>
                </a:solidFill>
                <a:latin typeface="Calibri" pitchFamily="34" charset="0"/>
                <a:ea typeface="ＭＳ Ｐゴシック" pitchFamily="50" charset="-128"/>
              </a:rPr>
              <a:t>～</a:t>
            </a:r>
            <a:r>
              <a:rPr lang="en-US" altLang="ja-JP" sz="2200" dirty="0">
                <a:solidFill>
                  <a:srgbClr val="000000"/>
                </a:solidFill>
                <a:latin typeface="Calibri" pitchFamily="34" charset="0"/>
                <a:ea typeface="ＭＳ Ｐゴシック" pitchFamily="50" charset="-128"/>
              </a:rPr>
              <a:t> 4</a:t>
            </a:r>
            <a:r>
              <a:rPr lang="ja-JP" altLang="en-US" sz="2200" dirty="0">
                <a:solidFill>
                  <a:srgbClr val="000000"/>
                </a:solidFill>
                <a:latin typeface="Calibri" pitchFamily="34" charset="0"/>
                <a:ea typeface="ＭＳ Ｐゴシック" pitchFamily="50" charset="-128"/>
              </a:rPr>
              <a:t> </a:t>
            </a:r>
            <a:r>
              <a:rPr lang="en-US" altLang="ja-JP" sz="2200" dirty="0">
                <a:solidFill>
                  <a:srgbClr val="000000"/>
                </a:solidFill>
                <a:latin typeface="Calibri" pitchFamily="34" charset="0"/>
                <a:ea typeface="ＭＳ Ｐゴシック" pitchFamily="50" charset="-128"/>
              </a:rPr>
              <a:t>x 10^5 </a:t>
            </a:r>
            <a:r>
              <a:rPr lang="en-US" altLang="ja-JP" sz="1300" dirty="0">
                <a:solidFill>
                  <a:srgbClr val="000000"/>
                </a:solidFill>
                <a:latin typeface="Calibri" pitchFamily="34" charset="0"/>
                <a:ea typeface="ＭＳ Ｐゴシック" pitchFamily="50" charset="-128"/>
              </a:rPr>
              <a:t>⊿ </a:t>
            </a:r>
            <a:r>
              <a:rPr lang="en-US" altLang="ja-JP" sz="2200" dirty="0">
                <a:solidFill>
                  <a:srgbClr val="000000"/>
                </a:solidFill>
                <a:latin typeface="Calibri" pitchFamily="34" charset="0"/>
                <a:ea typeface="ＭＳ Ｐゴシック" pitchFamily="50" charset="-128"/>
              </a:rPr>
              <a:t>t</a:t>
            </a:r>
          </a:p>
        </p:txBody>
      </p:sp>
      <p:sp>
        <p:nvSpPr>
          <p:cNvPr id="78858" name="Text Box 12"/>
          <p:cNvSpPr txBox="1">
            <a:spLocks noChangeArrowheads="1"/>
          </p:cNvSpPr>
          <p:nvPr/>
        </p:nvSpPr>
        <p:spPr bwMode="auto">
          <a:xfrm>
            <a:off x="428625" y="3187179"/>
            <a:ext cx="441325" cy="1173162"/>
          </a:xfrm>
          <a:prstGeom prst="rect">
            <a:avLst/>
          </a:prstGeom>
          <a:noFill/>
          <a:ln w="9525">
            <a:noFill/>
            <a:round/>
            <a:headEnd/>
            <a:tailEnd/>
          </a:ln>
        </p:spPr>
        <p:txBody>
          <a:bodyPr vert="eaVert" lIns="81639" tIns="55221" rIns="81639" bIns="40820">
            <a:spAutoFit/>
          </a:bodyPr>
          <a:lstStyle/>
          <a:p>
            <a:r>
              <a:rPr lang="en-US" altLang="ja-JP" sz="1800">
                <a:solidFill>
                  <a:srgbClr val="000000"/>
                </a:solidFill>
                <a:latin typeface="Calibri" pitchFamily="34" charset="0"/>
                <a:ea typeface="ＭＳ Ｐゴシック" pitchFamily="50" charset="-128"/>
              </a:rPr>
              <a:t>Z / R</a:t>
            </a:r>
            <a:r>
              <a:rPr lang="en-US" altLang="ja-JP" sz="1800" baseline="-33000">
                <a:solidFill>
                  <a:srgbClr val="000000"/>
                </a:solidFill>
                <a:latin typeface="Calibri" pitchFamily="34" charset="0"/>
                <a:ea typeface="ＭＳ Ｐゴシック" pitchFamily="50" charset="-128"/>
              </a:rPr>
              <a:t>LC</a:t>
            </a:r>
            <a:endParaRPr lang="en-US" altLang="ja-JP" sz="1800">
              <a:solidFill>
                <a:srgbClr val="000000"/>
              </a:solidFill>
              <a:latin typeface="Calibri" pitchFamily="34" charset="0"/>
              <a:ea typeface="ＭＳ Ｐゴシック" pitchFamily="50" charset="-128"/>
            </a:endParaRPr>
          </a:p>
        </p:txBody>
      </p:sp>
      <p:sp>
        <p:nvSpPr>
          <p:cNvPr id="78859" name="Line 17"/>
          <p:cNvSpPr>
            <a:spLocks noChangeShapeType="1"/>
          </p:cNvSpPr>
          <p:nvPr/>
        </p:nvSpPr>
        <p:spPr bwMode="auto">
          <a:xfrm flipV="1">
            <a:off x="6286500" y="4828654"/>
            <a:ext cx="571500" cy="858837"/>
          </a:xfrm>
          <a:prstGeom prst="line">
            <a:avLst/>
          </a:prstGeom>
          <a:noFill/>
          <a:ln w="9525">
            <a:solidFill>
              <a:srgbClr val="000000"/>
            </a:solidFill>
            <a:round/>
            <a:headEnd/>
            <a:tailEnd type="triangle" w="med" len="med"/>
          </a:ln>
        </p:spPr>
        <p:txBody>
          <a:bodyPr lIns="82945" tIns="41473" rIns="82945" bIns="41473"/>
          <a:lstStyle/>
          <a:p>
            <a:endParaRPr lang="ja-JP" altLang="en-US"/>
          </a:p>
        </p:txBody>
      </p:sp>
      <p:sp>
        <p:nvSpPr>
          <p:cNvPr id="78860" name="Text Box 18"/>
          <p:cNvSpPr txBox="1">
            <a:spLocks noChangeArrowheads="1"/>
          </p:cNvSpPr>
          <p:nvPr/>
        </p:nvSpPr>
        <p:spPr bwMode="auto">
          <a:xfrm>
            <a:off x="5808663" y="4892154"/>
            <a:ext cx="654050" cy="312737"/>
          </a:xfrm>
          <a:prstGeom prst="rect">
            <a:avLst/>
          </a:prstGeom>
          <a:noFill/>
          <a:ln w="9525">
            <a:noFill/>
            <a:round/>
            <a:headEnd/>
            <a:tailEnd/>
          </a:ln>
        </p:spPr>
        <p:txBody>
          <a:bodyPr lIns="81639" tIns="55221" rIns="81639" bIns="40820"/>
          <a:lstStyle/>
          <a:p>
            <a:r>
              <a:rPr lang="en-US" altLang="ja-JP" sz="1800">
                <a:solidFill>
                  <a:srgbClr val="000000"/>
                </a:solidFill>
                <a:latin typeface="Calibri" pitchFamily="34" charset="0"/>
                <a:ea typeface="ＭＳ Ｐゴシック" pitchFamily="50" charset="-128"/>
              </a:rPr>
              <a:t>0.99</a:t>
            </a:r>
          </a:p>
        </p:txBody>
      </p:sp>
      <p:sp>
        <p:nvSpPr>
          <p:cNvPr id="78861" name="Text Box 19"/>
          <p:cNvSpPr txBox="1">
            <a:spLocks noChangeArrowheads="1"/>
          </p:cNvSpPr>
          <p:nvPr/>
        </p:nvSpPr>
        <p:spPr bwMode="auto">
          <a:xfrm>
            <a:off x="6708775" y="4892154"/>
            <a:ext cx="654050" cy="312737"/>
          </a:xfrm>
          <a:prstGeom prst="rect">
            <a:avLst/>
          </a:prstGeom>
          <a:noFill/>
          <a:ln w="9525">
            <a:noFill/>
            <a:round/>
            <a:headEnd/>
            <a:tailEnd/>
          </a:ln>
        </p:spPr>
        <p:txBody>
          <a:bodyPr lIns="81639" tIns="55221" rIns="81639" bIns="40820"/>
          <a:lstStyle/>
          <a:p>
            <a:r>
              <a:rPr lang="en-US" altLang="ja-JP" sz="1800">
                <a:solidFill>
                  <a:srgbClr val="000000"/>
                </a:solidFill>
                <a:latin typeface="Calibri" pitchFamily="34" charset="0"/>
                <a:ea typeface="ＭＳ Ｐゴシック" pitchFamily="50" charset="-128"/>
              </a:rPr>
              <a:t>1.00</a:t>
            </a:r>
          </a:p>
        </p:txBody>
      </p:sp>
      <p:sp>
        <p:nvSpPr>
          <p:cNvPr id="78864" name="Text Box 9"/>
          <p:cNvSpPr txBox="1">
            <a:spLocks noChangeArrowheads="1"/>
          </p:cNvSpPr>
          <p:nvPr/>
        </p:nvSpPr>
        <p:spPr bwMode="auto">
          <a:xfrm>
            <a:off x="947738" y="4663554"/>
            <a:ext cx="654050" cy="314325"/>
          </a:xfrm>
          <a:prstGeom prst="rect">
            <a:avLst/>
          </a:prstGeom>
          <a:noFill/>
          <a:ln w="9525">
            <a:noFill/>
            <a:round/>
            <a:headEnd/>
            <a:tailEnd/>
          </a:ln>
        </p:spPr>
        <p:txBody>
          <a:bodyPr lIns="81639" tIns="55221" rIns="81639" bIns="40820"/>
          <a:lstStyle/>
          <a:p>
            <a:r>
              <a:rPr lang="en-US" altLang="ja-JP" sz="1800">
                <a:solidFill>
                  <a:srgbClr val="000000"/>
                </a:solidFill>
                <a:latin typeface="Calibri" pitchFamily="34" charset="0"/>
                <a:ea typeface="ＭＳ Ｐゴシック" pitchFamily="50" charset="-128"/>
              </a:rPr>
              <a:t>0.00</a:t>
            </a:r>
          </a:p>
        </p:txBody>
      </p:sp>
      <p:sp>
        <p:nvSpPr>
          <p:cNvPr id="78865" name="Text Box 9"/>
          <p:cNvSpPr txBox="1">
            <a:spLocks noChangeArrowheads="1"/>
          </p:cNvSpPr>
          <p:nvPr/>
        </p:nvSpPr>
        <p:spPr bwMode="auto">
          <a:xfrm>
            <a:off x="947738" y="3784079"/>
            <a:ext cx="654050" cy="312737"/>
          </a:xfrm>
          <a:prstGeom prst="rect">
            <a:avLst/>
          </a:prstGeom>
          <a:noFill/>
          <a:ln w="9525">
            <a:noFill/>
            <a:round/>
            <a:headEnd/>
            <a:tailEnd/>
          </a:ln>
        </p:spPr>
        <p:txBody>
          <a:bodyPr lIns="81639" tIns="55221" rIns="81639" bIns="40820"/>
          <a:lstStyle/>
          <a:p>
            <a:r>
              <a:rPr lang="en-US" altLang="ja-JP" sz="1800">
                <a:solidFill>
                  <a:srgbClr val="000000"/>
                </a:solidFill>
                <a:latin typeface="Calibri" pitchFamily="34" charset="0"/>
                <a:ea typeface="ＭＳ Ｐゴシック" pitchFamily="50" charset="-128"/>
              </a:rPr>
              <a:t>0.01</a:t>
            </a:r>
          </a:p>
        </p:txBody>
      </p:sp>
      <p:sp>
        <p:nvSpPr>
          <p:cNvPr id="78866" name="正方形/長方形 44"/>
          <p:cNvSpPr>
            <a:spLocks noChangeArrowheads="1"/>
          </p:cNvSpPr>
          <p:nvPr/>
        </p:nvSpPr>
        <p:spPr bwMode="auto">
          <a:xfrm rot="5400000">
            <a:off x="6866732" y="4049985"/>
            <a:ext cx="2787650" cy="452437"/>
          </a:xfrm>
          <a:prstGeom prst="rect">
            <a:avLst/>
          </a:prstGeom>
          <a:solidFill>
            <a:schemeClr val="bg1"/>
          </a:solidFill>
          <a:ln w="9525" algn="ctr">
            <a:noFill/>
            <a:round/>
            <a:headEnd/>
            <a:tailEnd/>
          </a:ln>
        </p:spPr>
        <p:txBody>
          <a:bodyPr lIns="82945" tIns="41473" rIns="82945" bIns="41473"/>
          <a:lstStyle/>
          <a:p>
            <a:endParaRPr lang="ja-JP" altLang="en-US" sz="1800">
              <a:latin typeface="Calibri" pitchFamily="34" charset="0"/>
              <a:ea typeface="ＭＳ Ｐゴシック" pitchFamily="50" charset="-128"/>
            </a:endParaRPr>
          </a:p>
        </p:txBody>
      </p:sp>
      <p:sp>
        <p:nvSpPr>
          <p:cNvPr id="78867" name="Text Box 9"/>
          <p:cNvSpPr txBox="1">
            <a:spLocks noChangeArrowheads="1"/>
          </p:cNvSpPr>
          <p:nvPr/>
        </p:nvSpPr>
        <p:spPr bwMode="auto">
          <a:xfrm>
            <a:off x="5507038" y="4696891"/>
            <a:ext cx="654050" cy="314325"/>
          </a:xfrm>
          <a:prstGeom prst="rect">
            <a:avLst/>
          </a:prstGeom>
          <a:noFill/>
          <a:ln w="9525">
            <a:noFill/>
            <a:round/>
            <a:headEnd/>
            <a:tailEnd/>
          </a:ln>
        </p:spPr>
        <p:txBody>
          <a:bodyPr lIns="81639" tIns="55221" rIns="81639" bIns="40820"/>
          <a:lstStyle/>
          <a:p>
            <a:r>
              <a:rPr lang="en-US" altLang="ja-JP" sz="1800">
                <a:solidFill>
                  <a:srgbClr val="000000"/>
                </a:solidFill>
                <a:latin typeface="Calibri" pitchFamily="34" charset="0"/>
                <a:ea typeface="ＭＳ Ｐゴシック" pitchFamily="50" charset="-128"/>
              </a:rPr>
              <a:t>0.00</a:t>
            </a:r>
          </a:p>
        </p:txBody>
      </p:sp>
      <p:sp>
        <p:nvSpPr>
          <p:cNvPr id="78868" name="Text Box 9"/>
          <p:cNvSpPr txBox="1">
            <a:spLocks noChangeArrowheads="1"/>
          </p:cNvSpPr>
          <p:nvPr/>
        </p:nvSpPr>
        <p:spPr bwMode="auto">
          <a:xfrm>
            <a:off x="5507038" y="3790429"/>
            <a:ext cx="654050" cy="312737"/>
          </a:xfrm>
          <a:prstGeom prst="rect">
            <a:avLst/>
          </a:prstGeom>
          <a:noFill/>
          <a:ln w="9525">
            <a:noFill/>
            <a:round/>
            <a:headEnd/>
            <a:tailEnd/>
          </a:ln>
        </p:spPr>
        <p:txBody>
          <a:bodyPr lIns="81639" tIns="55221" rIns="81639" bIns="40820"/>
          <a:lstStyle/>
          <a:p>
            <a:r>
              <a:rPr lang="en-US" altLang="ja-JP" sz="1800">
                <a:solidFill>
                  <a:srgbClr val="000000"/>
                </a:solidFill>
                <a:latin typeface="Calibri" pitchFamily="34" charset="0"/>
                <a:ea typeface="ＭＳ Ｐゴシック" pitchFamily="50" charset="-128"/>
              </a:rPr>
              <a:t>0.01</a:t>
            </a:r>
          </a:p>
        </p:txBody>
      </p:sp>
      <p:sp>
        <p:nvSpPr>
          <p:cNvPr id="78869" name="Text Box 20"/>
          <p:cNvSpPr txBox="1">
            <a:spLocks noChangeArrowheads="1"/>
          </p:cNvSpPr>
          <p:nvPr/>
        </p:nvSpPr>
        <p:spPr bwMode="auto">
          <a:xfrm>
            <a:off x="7604125" y="4893741"/>
            <a:ext cx="654050" cy="312738"/>
          </a:xfrm>
          <a:prstGeom prst="rect">
            <a:avLst/>
          </a:prstGeom>
          <a:noFill/>
          <a:ln w="9525">
            <a:noFill/>
            <a:round/>
            <a:headEnd/>
            <a:tailEnd/>
          </a:ln>
        </p:spPr>
        <p:txBody>
          <a:bodyPr lIns="81639" tIns="55221" rIns="81639" bIns="40820"/>
          <a:lstStyle/>
          <a:p>
            <a:r>
              <a:rPr lang="en-US" altLang="ja-JP" sz="1800">
                <a:solidFill>
                  <a:srgbClr val="000000"/>
                </a:solidFill>
                <a:latin typeface="Calibri" pitchFamily="34" charset="0"/>
                <a:ea typeface="ＭＳ Ｐゴシック" pitchFamily="50" charset="-128"/>
              </a:rPr>
              <a:t>1.01</a:t>
            </a:r>
          </a:p>
        </p:txBody>
      </p:sp>
      <p:sp>
        <p:nvSpPr>
          <p:cNvPr id="78870" name="Text Box 9"/>
          <p:cNvSpPr txBox="1">
            <a:spLocks noChangeArrowheads="1"/>
          </p:cNvSpPr>
          <p:nvPr/>
        </p:nvSpPr>
        <p:spPr bwMode="auto">
          <a:xfrm>
            <a:off x="5484813" y="2882379"/>
            <a:ext cx="654050" cy="314325"/>
          </a:xfrm>
          <a:prstGeom prst="rect">
            <a:avLst/>
          </a:prstGeom>
          <a:noFill/>
          <a:ln w="9525">
            <a:noFill/>
            <a:round/>
            <a:headEnd/>
            <a:tailEnd/>
          </a:ln>
        </p:spPr>
        <p:txBody>
          <a:bodyPr lIns="81639" tIns="55221" rIns="81639" bIns="40820"/>
          <a:lstStyle/>
          <a:p>
            <a:r>
              <a:rPr lang="en-US" altLang="ja-JP" sz="1800">
                <a:solidFill>
                  <a:srgbClr val="000000"/>
                </a:solidFill>
                <a:latin typeface="Calibri" pitchFamily="34" charset="0"/>
                <a:ea typeface="ＭＳ Ｐゴシック" pitchFamily="50" charset="-128"/>
              </a:rPr>
              <a:t>0.02</a:t>
            </a:r>
          </a:p>
        </p:txBody>
      </p:sp>
      <p:sp>
        <p:nvSpPr>
          <p:cNvPr id="78871" name="Text Box 9"/>
          <p:cNvSpPr txBox="1">
            <a:spLocks noChangeArrowheads="1"/>
          </p:cNvSpPr>
          <p:nvPr/>
        </p:nvSpPr>
        <p:spPr bwMode="auto">
          <a:xfrm>
            <a:off x="939800" y="2831579"/>
            <a:ext cx="654050" cy="314325"/>
          </a:xfrm>
          <a:prstGeom prst="rect">
            <a:avLst/>
          </a:prstGeom>
          <a:noFill/>
          <a:ln w="9525">
            <a:noFill/>
            <a:round/>
            <a:headEnd/>
            <a:tailEnd/>
          </a:ln>
        </p:spPr>
        <p:txBody>
          <a:bodyPr lIns="81639" tIns="55221" rIns="81639" bIns="40820"/>
          <a:lstStyle/>
          <a:p>
            <a:r>
              <a:rPr lang="en-US" altLang="ja-JP" sz="1800">
                <a:solidFill>
                  <a:srgbClr val="000000"/>
                </a:solidFill>
                <a:latin typeface="Calibri" pitchFamily="34" charset="0"/>
                <a:ea typeface="ＭＳ Ｐゴシック" pitchFamily="50" charset="-128"/>
              </a:rPr>
              <a:t>0.02</a:t>
            </a:r>
          </a:p>
        </p:txBody>
      </p:sp>
      <p:sp>
        <p:nvSpPr>
          <p:cNvPr id="78872" name="Text Box 5"/>
          <p:cNvSpPr txBox="1">
            <a:spLocks noChangeArrowheads="1"/>
          </p:cNvSpPr>
          <p:nvPr/>
        </p:nvSpPr>
        <p:spPr bwMode="auto">
          <a:xfrm>
            <a:off x="6677025" y="5228704"/>
            <a:ext cx="804863" cy="381000"/>
          </a:xfrm>
          <a:prstGeom prst="rect">
            <a:avLst/>
          </a:prstGeom>
          <a:noFill/>
          <a:ln w="9525">
            <a:noFill/>
            <a:round/>
            <a:headEnd/>
            <a:tailEnd/>
          </a:ln>
        </p:spPr>
        <p:txBody>
          <a:bodyPr lIns="81639" tIns="55221" rIns="81639" bIns="40820"/>
          <a:lstStyle/>
          <a:p>
            <a:pPr>
              <a:tabLst>
                <a:tab pos="655638" algn="l"/>
              </a:tabLst>
            </a:pPr>
            <a:r>
              <a:rPr lang="en-US" altLang="ja-JP" sz="1800">
                <a:solidFill>
                  <a:srgbClr val="000000"/>
                </a:solidFill>
                <a:latin typeface="Calibri" pitchFamily="34" charset="0"/>
                <a:ea typeface="ＭＳ Ｐゴシック" pitchFamily="50" charset="-128"/>
              </a:rPr>
              <a:t>R / R</a:t>
            </a:r>
            <a:r>
              <a:rPr lang="en-US" altLang="ja-JP" sz="1800" baseline="-33000">
                <a:solidFill>
                  <a:srgbClr val="000000"/>
                </a:solidFill>
                <a:latin typeface="Calibri" pitchFamily="34" charset="0"/>
                <a:ea typeface="ＭＳ Ｐゴシック" pitchFamily="50" charset="-128"/>
              </a:rPr>
              <a:t>LC</a:t>
            </a:r>
            <a:endParaRPr lang="en-US" altLang="ja-JP" sz="1800">
              <a:solidFill>
                <a:srgbClr val="000000"/>
              </a:solidFill>
              <a:latin typeface="Calibri" pitchFamily="34" charset="0"/>
              <a:ea typeface="ＭＳ Ｐゴシック" pitchFamily="50" charset="-128"/>
            </a:endParaRPr>
          </a:p>
        </p:txBody>
      </p:sp>
      <p:sp>
        <p:nvSpPr>
          <p:cNvPr id="78873" name="Text Box 12"/>
          <p:cNvSpPr txBox="1">
            <a:spLocks noChangeArrowheads="1"/>
          </p:cNvSpPr>
          <p:nvPr/>
        </p:nvSpPr>
        <p:spPr bwMode="auto">
          <a:xfrm>
            <a:off x="5154613" y="3503091"/>
            <a:ext cx="441325" cy="1173163"/>
          </a:xfrm>
          <a:prstGeom prst="rect">
            <a:avLst/>
          </a:prstGeom>
          <a:noFill/>
          <a:ln w="9525">
            <a:noFill/>
            <a:round/>
            <a:headEnd/>
            <a:tailEnd/>
          </a:ln>
        </p:spPr>
        <p:txBody>
          <a:bodyPr vert="eaVert" lIns="81639" tIns="55221" rIns="81639" bIns="40820">
            <a:spAutoFit/>
          </a:bodyPr>
          <a:lstStyle/>
          <a:p>
            <a:r>
              <a:rPr lang="en-US" altLang="ja-JP" sz="1800">
                <a:solidFill>
                  <a:srgbClr val="000000"/>
                </a:solidFill>
                <a:latin typeface="Calibri" pitchFamily="34" charset="0"/>
                <a:ea typeface="ＭＳ Ｐゴシック" pitchFamily="50" charset="-128"/>
              </a:rPr>
              <a:t>Z / R</a:t>
            </a:r>
            <a:r>
              <a:rPr lang="en-US" altLang="ja-JP" sz="1800" baseline="-33000">
                <a:solidFill>
                  <a:srgbClr val="000000"/>
                </a:solidFill>
                <a:latin typeface="Calibri" pitchFamily="34" charset="0"/>
                <a:ea typeface="ＭＳ Ｐゴシック" pitchFamily="50" charset="-128"/>
              </a:rPr>
              <a:t>LC</a:t>
            </a:r>
            <a:endParaRPr lang="en-US" altLang="ja-JP" sz="1800">
              <a:solidFill>
                <a:srgbClr val="000000"/>
              </a:solidFill>
              <a:latin typeface="Calibri" pitchFamily="34" charset="0"/>
              <a:ea typeface="ＭＳ Ｐゴシック" pitchFamily="50" charset="-128"/>
            </a:endParaRPr>
          </a:p>
        </p:txBody>
      </p:sp>
      <p:sp>
        <p:nvSpPr>
          <p:cNvPr id="78874" name="Text Box 21"/>
          <p:cNvSpPr txBox="1">
            <a:spLocks noChangeArrowheads="1"/>
          </p:cNvSpPr>
          <p:nvPr/>
        </p:nvSpPr>
        <p:spPr bwMode="auto">
          <a:xfrm>
            <a:off x="4211960" y="6165304"/>
            <a:ext cx="4326185" cy="392113"/>
          </a:xfrm>
          <a:prstGeom prst="rect">
            <a:avLst/>
          </a:prstGeom>
          <a:noFill/>
          <a:ln w="9525">
            <a:noFill/>
            <a:round/>
            <a:headEnd/>
            <a:tailEnd/>
          </a:ln>
        </p:spPr>
        <p:txBody>
          <a:bodyPr lIns="81639" tIns="60021" rIns="81639" bIns="40820"/>
          <a:lstStyle/>
          <a:p>
            <a:pPr>
              <a:tabLst>
                <a:tab pos="655638" algn="l"/>
                <a:tab pos="1312863" algn="l"/>
                <a:tab pos="1968500" algn="l"/>
                <a:tab pos="2625725" algn="l"/>
                <a:tab pos="3282950" algn="l"/>
              </a:tabLst>
            </a:pPr>
            <a:r>
              <a:rPr lang="en-US" altLang="ja-JP" sz="2400" dirty="0">
                <a:solidFill>
                  <a:srgbClr val="FF0000"/>
                </a:solidFill>
                <a:ea typeface="ＭＳ Ｐゴシック" pitchFamily="50" charset="-128"/>
              </a:rPr>
              <a:t>⇒ </a:t>
            </a:r>
            <a:r>
              <a:rPr lang="en-US" altLang="ja-JP" sz="2400" dirty="0" smtClean="0">
                <a:solidFill>
                  <a:srgbClr val="FF0000"/>
                </a:solidFill>
                <a:ea typeface="ＭＳ Ｐゴシック" pitchFamily="50" charset="-128"/>
              </a:rPr>
              <a:t>heating and </a:t>
            </a:r>
            <a:r>
              <a:rPr lang="en-US" altLang="ja-JP" sz="2400" dirty="0" err="1" smtClean="0">
                <a:solidFill>
                  <a:srgbClr val="FF0000"/>
                </a:solidFill>
                <a:ea typeface="ＭＳ Ｐゴシック" pitchFamily="50" charset="-128"/>
              </a:rPr>
              <a:t>acceleretion</a:t>
            </a:r>
            <a:endParaRPr lang="en-US" sz="2400" dirty="0">
              <a:solidFill>
                <a:srgbClr val="FF0000"/>
              </a:solidFill>
              <a:ea typeface="ＭＳ Ｐゴシック" pitchFamily="50" charset="-128"/>
            </a:endParaRPr>
          </a:p>
        </p:txBody>
      </p:sp>
      <p:sp>
        <p:nvSpPr>
          <p:cNvPr id="78854" name="Text Box 2"/>
          <p:cNvSpPr txBox="1">
            <a:spLocks noChangeArrowheads="1"/>
          </p:cNvSpPr>
          <p:nvPr/>
        </p:nvSpPr>
        <p:spPr bwMode="auto">
          <a:xfrm>
            <a:off x="815975" y="2276872"/>
            <a:ext cx="8328025" cy="527720"/>
          </a:xfrm>
          <a:prstGeom prst="rect">
            <a:avLst/>
          </a:prstGeom>
          <a:noFill/>
          <a:ln w="9525">
            <a:noFill/>
            <a:round/>
            <a:headEnd/>
            <a:tailEnd/>
          </a:ln>
        </p:spPr>
        <p:txBody>
          <a:bodyPr lIns="81639" tIns="63220" rIns="81639" bIns="40820"/>
          <a:lstStyle/>
          <a:p>
            <a:pP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altLang="ja-JP" sz="2800" dirty="0" smtClean="0">
                <a:solidFill>
                  <a:srgbClr val="000000"/>
                </a:solidFill>
                <a:ea typeface="ＭＳ Ｐゴシック" pitchFamily="50" charset="-128"/>
              </a:rPr>
              <a:t>2-D cylindrical PIC simulation  for Y-point.</a:t>
            </a:r>
            <a:endParaRPr lang="en-US" sz="2800" dirty="0">
              <a:solidFill>
                <a:srgbClr val="000000"/>
              </a:solidFill>
              <a:ea typeface="ＭＳ Ｐゴシック" pitchFamily="50" charset="-128"/>
            </a:endParaRPr>
          </a:p>
        </p:txBody>
      </p:sp>
      <p:sp>
        <p:nvSpPr>
          <p:cNvPr id="27" name="テキスト ボックス 26"/>
          <p:cNvSpPr txBox="1"/>
          <p:nvPr/>
        </p:nvSpPr>
        <p:spPr>
          <a:xfrm>
            <a:off x="251520" y="221739"/>
            <a:ext cx="8568952" cy="830997"/>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US" altLang="ja-JP" sz="2400" dirty="0" smtClean="0"/>
              <a:t>2. Centrifugal driven particle acceleration at the top of the closed field region (Y-point). E</a:t>
            </a:r>
            <a:r>
              <a:rPr lang="ja-JP" altLang="en-US" sz="2400" dirty="0" smtClean="0"/>
              <a:t>⊥</a:t>
            </a:r>
            <a:r>
              <a:rPr lang="en-US" altLang="ja-JP" sz="2400" dirty="0" smtClean="0"/>
              <a:t> effect. (cont.)</a:t>
            </a:r>
          </a:p>
        </p:txBody>
      </p:sp>
      <p:sp>
        <p:nvSpPr>
          <p:cNvPr id="26" name="テキスト ボックス 25"/>
          <p:cNvSpPr txBox="1"/>
          <p:nvPr/>
        </p:nvSpPr>
        <p:spPr>
          <a:xfrm>
            <a:off x="467544" y="1268760"/>
            <a:ext cx="8316416" cy="954107"/>
          </a:xfrm>
          <a:prstGeom prst="rect">
            <a:avLst/>
          </a:prstGeom>
          <a:noFill/>
        </p:spPr>
        <p:txBody>
          <a:bodyPr wrap="square" rtlCol="0">
            <a:spAutoFit/>
          </a:bodyPr>
          <a:lstStyle/>
          <a:p>
            <a:r>
              <a:rPr lang="en-US" altLang="ja-JP" sz="2800" dirty="0" smtClean="0"/>
              <a:t>centrifugal driven reconnection at the top of the closed field region</a:t>
            </a:r>
            <a:endParaRPr kumimoji="1" lang="ja-JP" altLang="en-US" sz="2800" dirty="0"/>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2"/>
          <p:cNvPicPr>
            <a:picLocks noChangeAspect="1" noChangeArrowheads="1"/>
          </p:cNvPicPr>
          <p:nvPr/>
        </p:nvPicPr>
        <p:blipFill>
          <a:blip r:embed="rId3" cstate="print"/>
          <a:srcRect/>
          <a:stretch>
            <a:fillRect/>
          </a:stretch>
        </p:blipFill>
        <p:spPr bwMode="auto">
          <a:xfrm>
            <a:off x="611560" y="1772816"/>
            <a:ext cx="5042547" cy="4664557"/>
          </a:xfrm>
          <a:prstGeom prst="rect">
            <a:avLst/>
          </a:prstGeom>
          <a:noFill/>
          <a:ln w="9525">
            <a:noFill/>
            <a:miter lim="800000"/>
            <a:headEnd/>
            <a:tailEnd/>
          </a:ln>
        </p:spPr>
      </p:pic>
      <p:sp>
        <p:nvSpPr>
          <p:cNvPr id="3" name="テキスト ボックス 2"/>
          <p:cNvSpPr txBox="1"/>
          <p:nvPr/>
        </p:nvSpPr>
        <p:spPr>
          <a:xfrm>
            <a:off x="68794" y="1372706"/>
            <a:ext cx="5439310" cy="400110"/>
          </a:xfrm>
          <a:prstGeom prst="rect">
            <a:avLst/>
          </a:prstGeom>
          <a:noFill/>
        </p:spPr>
        <p:txBody>
          <a:bodyPr wrap="none" rtlCol="0">
            <a:spAutoFit/>
          </a:bodyPr>
          <a:lstStyle/>
          <a:p>
            <a:r>
              <a:rPr kumimoji="1" lang="en-US" altLang="ja-JP" sz="2000" dirty="0" smtClean="0"/>
              <a:t>Map of Non-</a:t>
            </a:r>
            <a:r>
              <a:rPr kumimoji="1" lang="en-US" altLang="ja-JP" sz="2000" dirty="0" err="1" smtClean="0"/>
              <a:t>corotational</a:t>
            </a:r>
            <a:r>
              <a:rPr kumimoji="1" lang="en-US" altLang="ja-JP" sz="2000" dirty="0" smtClean="0"/>
              <a:t> electric potential</a:t>
            </a:r>
            <a:endParaRPr kumimoji="1" lang="ja-JP" altLang="en-US" sz="2000" dirty="0"/>
          </a:p>
        </p:txBody>
      </p:sp>
      <p:sp>
        <p:nvSpPr>
          <p:cNvPr id="5" name="円/楕円 4"/>
          <p:cNvSpPr/>
          <p:nvPr/>
        </p:nvSpPr>
        <p:spPr>
          <a:xfrm>
            <a:off x="755576" y="5733256"/>
            <a:ext cx="2232248" cy="1124744"/>
          </a:xfrm>
          <a:prstGeom prst="ellipse">
            <a:avLst/>
          </a:prstGeom>
          <a:noFill/>
          <a:ln w="57150">
            <a:solidFill>
              <a:srgbClr val="33CC3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1475656" y="5733256"/>
            <a:ext cx="2156360" cy="584775"/>
          </a:xfrm>
          <a:prstGeom prst="rect">
            <a:avLst/>
          </a:prstGeom>
          <a:noFill/>
        </p:spPr>
        <p:txBody>
          <a:bodyPr wrap="none" rtlCol="0">
            <a:spAutoFit/>
          </a:bodyPr>
          <a:lstStyle/>
          <a:p>
            <a:r>
              <a:rPr lang="en-US" altLang="ja-JP" sz="3200" dirty="0" smtClean="0"/>
              <a:t>Dead zone</a:t>
            </a:r>
            <a:endParaRPr kumimoji="1" lang="ja-JP" altLang="en-US" sz="3200" dirty="0"/>
          </a:p>
        </p:txBody>
      </p:sp>
      <p:sp>
        <p:nvSpPr>
          <p:cNvPr id="11" name="テキスト ボックス 10"/>
          <p:cNvSpPr txBox="1"/>
          <p:nvPr/>
        </p:nvSpPr>
        <p:spPr>
          <a:xfrm>
            <a:off x="5580112" y="1196752"/>
            <a:ext cx="3203848" cy="4893647"/>
          </a:xfrm>
          <a:prstGeom prst="rect">
            <a:avLst/>
          </a:prstGeom>
          <a:noFill/>
        </p:spPr>
        <p:txBody>
          <a:bodyPr wrap="square" rtlCol="0">
            <a:spAutoFit/>
          </a:bodyPr>
          <a:lstStyle/>
          <a:p>
            <a:r>
              <a:rPr kumimoji="1" lang="en-US" altLang="ja-JP" sz="2400" dirty="0" smtClean="0"/>
              <a:t>We find another dead zone in the middle latitudes.</a:t>
            </a:r>
          </a:p>
          <a:p>
            <a:r>
              <a:rPr lang="en-US" altLang="ja-JP" sz="2400" dirty="0" smtClean="0"/>
              <a:t>This dead zone locates on the field lines which separates the outgoing current and ingoing current.</a:t>
            </a:r>
          </a:p>
          <a:p>
            <a:endParaRPr kumimoji="1" lang="en-US" altLang="ja-JP" sz="2400" dirty="0" smtClean="0"/>
          </a:p>
          <a:p>
            <a:r>
              <a:rPr lang="en-US" altLang="ja-JP" sz="2400" dirty="0" smtClean="0"/>
              <a:t>Let us call this zone the current neutral dead zone.</a:t>
            </a:r>
            <a:endParaRPr kumimoji="1" lang="ja-JP" altLang="en-US" sz="2400" dirty="0"/>
          </a:p>
        </p:txBody>
      </p:sp>
      <p:sp>
        <p:nvSpPr>
          <p:cNvPr id="12" name="フリーフォーム 11"/>
          <p:cNvSpPr/>
          <p:nvPr/>
        </p:nvSpPr>
        <p:spPr>
          <a:xfrm>
            <a:off x="1835696" y="4869160"/>
            <a:ext cx="2585545" cy="630620"/>
          </a:xfrm>
          <a:custGeom>
            <a:avLst/>
            <a:gdLst>
              <a:gd name="connsiteX0" fmla="*/ 0 w 2585545"/>
              <a:gd name="connsiteY0" fmla="*/ 630620 h 630620"/>
              <a:gd name="connsiteX1" fmla="*/ 898635 w 2585545"/>
              <a:gd name="connsiteY1" fmla="*/ 220717 h 630620"/>
              <a:gd name="connsiteX2" fmla="*/ 1813035 w 2585545"/>
              <a:gd name="connsiteY2" fmla="*/ 94593 h 630620"/>
              <a:gd name="connsiteX3" fmla="*/ 2585545 w 2585545"/>
              <a:gd name="connsiteY3" fmla="*/ 0 h 630620"/>
            </a:gdLst>
            <a:ahLst/>
            <a:cxnLst>
              <a:cxn ang="0">
                <a:pos x="connsiteX0" y="connsiteY0"/>
              </a:cxn>
              <a:cxn ang="0">
                <a:pos x="connsiteX1" y="connsiteY1"/>
              </a:cxn>
              <a:cxn ang="0">
                <a:pos x="connsiteX2" y="connsiteY2"/>
              </a:cxn>
              <a:cxn ang="0">
                <a:pos x="connsiteX3" y="connsiteY3"/>
              </a:cxn>
            </a:cxnLst>
            <a:rect l="l" t="t" r="r" b="b"/>
            <a:pathLst>
              <a:path w="2585545" h="630620">
                <a:moveTo>
                  <a:pt x="0" y="630620"/>
                </a:moveTo>
                <a:lnTo>
                  <a:pt x="898635" y="220717"/>
                </a:lnTo>
                <a:lnTo>
                  <a:pt x="1813035" y="94593"/>
                </a:lnTo>
                <a:lnTo>
                  <a:pt x="2585545" y="0"/>
                </a:lnTo>
              </a:path>
            </a:pathLst>
          </a:custGeom>
          <a:ln w="762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4" name="直線矢印コネクタ 13"/>
          <p:cNvCxnSpPr/>
          <p:nvPr/>
        </p:nvCxnSpPr>
        <p:spPr>
          <a:xfrm flipH="1">
            <a:off x="1475656" y="2204864"/>
            <a:ext cx="1296144" cy="1584176"/>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フリーフォーム 9"/>
          <p:cNvSpPr/>
          <p:nvPr/>
        </p:nvSpPr>
        <p:spPr>
          <a:xfrm>
            <a:off x="961697" y="2680138"/>
            <a:ext cx="4272455" cy="3105807"/>
          </a:xfrm>
          <a:custGeom>
            <a:avLst/>
            <a:gdLst>
              <a:gd name="connsiteX0" fmla="*/ 0 w 4272455"/>
              <a:gd name="connsiteY0" fmla="*/ 2885090 h 3105807"/>
              <a:gd name="connsiteX1" fmla="*/ 157655 w 4272455"/>
              <a:gd name="connsiteY1" fmla="*/ 2664372 h 3105807"/>
              <a:gd name="connsiteX2" fmla="*/ 362606 w 4272455"/>
              <a:gd name="connsiteY2" fmla="*/ 2443655 h 3105807"/>
              <a:gd name="connsiteX3" fmla="*/ 677917 w 4272455"/>
              <a:gd name="connsiteY3" fmla="*/ 2049517 h 3105807"/>
              <a:gd name="connsiteX4" fmla="*/ 1150882 w 4272455"/>
              <a:gd name="connsiteY4" fmla="*/ 1560786 h 3105807"/>
              <a:gd name="connsiteX5" fmla="*/ 1844565 w 4272455"/>
              <a:gd name="connsiteY5" fmla="*/ 1087821 h 3105807"/>
              <a:gd name="connsiteX6" fmla="*/ 2459420 w 4272455"/>
              <a:gd name="connsiteY6" fmla="*/ 709448 h 3105807"/>
              <a:gd name="connsiteX7" fmla="*/ 3342289 w 4272455"/>
              <a:gd name="connsiteY7" fmla="*/ 283779 h 3105807"/>
              <a:gd name="connsiteX8" fmla="*/ 4035972 w 4272455"/>
              <a:gd name="connsiteY8" fmla="*/ 78828 h 3105807"/>
              <a:gd name="connsiteX9" fmla="*/ 4272455 w 4272455"/>
              <a:gd name="connsiteY9" fmla="*/ 0 h 3105807"/>
              <a:gd name="connsiteX10" fmla="*/ 4272455 w 4272455"/>
              <a:gd name="connsiteY10" fmla="*/ 189186 h 3105807"/>
              <a:gd name="connsiteX11" fmla="*/ 3563006 w 4272455"/>
              <a:gd name="connsiteY11" fmla="*/ 488731 h 3105807"/>
              <a:gd name="connsiteX12" fmla="*/ 2869324 w 4272455"/>
              <a:gd name="connsiteY12" fmla="*/ 882869 h 3105807"/>
              <a:gd name="connsiteX13" fmla="*/ 1828800 w 4272455"/>
              <a:gd name="connsiteY13" fmla="*/ 1592317 h 3105807"/>
              <a:gd name="connsiteX14" fmla="*/ 1198179 w 4272455"/>
              <a:gd name="connsiteY14" fmla="*/ 2112579 h 3105807"/>
              <a:gd name="connsiteX15" fmla="*/ 819806 w 4272455"/>
              <a:gd name="connsiteY15" fmla="*/ 2522483 h 3105807"/>
              <a:gd name="connsiteX16" fmla="*/ 425669 w 4272455"/>
              <a:gd name="connsiteY16" fmla="*/ 2900855 h 3105807"/>
              <a:gd name="connsiteX17" fmla="*/ 268013 w 4272455"/>
              <a:gd name="connsiteY17" fmla="*/ 3105807 h 3105807"/>
              <a:gd name="connsiteX18" fmla="*/ 0 w 4272455"/>
              <a:gd name="connsiteY18" fmla="*/ 2885090 h 3105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72455" h="3105807">
                <a:moveTo>
                  <a:pt x="0" y="2885090"/>
                </a:moveTo>
                <a:lnTo>
                  <a:pt x="157655" y="2664372"/>
                </a:lnTo>
                <a:lnTo>
                  <a:pt x="362606" y="2443655"/>
                </a:lnTo>
                <a:lnTo>
                  <a:pt x="677917" y="2049517"/>
                </a:lnTo>
                <a:lnTo>
                  <a:pt x="1150882" y="1560786"/>
                </a:lnTo>
                <a:lnTo>
                  <a:pt x="1844565" y="1087821"/>
                </a:lnTo>
                <a:lnTo>
                  <a:pt x="2459420" y="709448"/>
                </a:lnTo>
                <a:lnTo>
                  <a:pt x="3342289" y="283779"/>
                </a:lnTo>
                <a:lnTo>
                  <a:pt x="4035972" y="78828"/>
                </a:lnTo>
                <a:lnTo>
                  <a:pt x="4272455" y="0"/>
                </a:lnTo>
                <a:lnTo>
                  <a:pt x="4272455" y="189186"/>
                </a:lnTo>
                <a:lnTo>
                  <a:pt x="3563006" y="488731"/>
                </a:lnTo>
                <a:lnTo>
                  <a:pt x="2869324" y="882869"/>
                </a:lnTo>
                <a:lnTo>
                  <a:pt x="1828800" y="1592317"/>
                </a:lnTo>
                <a:lnTo>
                  <a:pt x="1198179" y="2112579"/>
                </a:lnTo>
                <a:lnTo>
                  <a:pt x="819806" y="2522483"/>
                </a:lnTo>
                <a:lnTo>
                  <a:pt x="425669" y="2900855"/>
                </a:lnTo>
                <a:lnTo>
                  <a:pt x="268013" y="3105807"/>
                </a:lnTo>
                <a:lnTo>
                  <a:pt x="0" y="2885090"/>
                </a:lnTo>
                <a:close/>
              </a:path>
            </a:pathLst>
          </a:custGeom>
          <a:noFill/>
          <a:ln w="57150">
            <a:solidFill>
              <a:srgbClr val="00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5580112" y="5301208"/>
            <a:ext cx="3096344" cy="864096"/>
          </a:xfrm>
          <a:prstGeom prst="rect">
            <a:avLst/>
          </a:prstGeom>
          <a:noFill/>
          <a:ln w="762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 name="直線コネクタ 16"/>
          <p:cNvCxnSpPr/>
          <p:nvPr/>
        </p:nvCxnSpPr>
        <p:spPr>
          <a:xfrm>
            <a:off x="3635896" y="3789040"/>
            <a:ext cx="1944216" cy="1512168"/>
          </a:xfrm>
          <a:prstGeom prst="line">
            <a:avLst/>
          </a:prstGeom>
          <a:ln w="57150">
            <a:solidFill>
              <a:srgbClr val="00FF00"/>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251520" y="242645"/>
            <a:ext cx="8496944" cy="954107"/>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altLang="ja-JP" sz="2800" dirty="0" smtClean="0"/>
              <a:t>3. Dead zones along </a:t>
            </a:r>
            <a:r>
              <a:rPr lang="en-US" altLang="ja-JP" sz="2800" dirty="0" err="1" smtClean="0"/>
              <a:t>separatrix</a:t>
            </a:r>
            <a:r>
              <a:rPr lang="en-US" altLang="ja-JP" sz="2800" dirty="0" smtClean="0"/>
              <a:t> of the current is found.  OG, PC locate above it and SG below it.</a:t>
            </a:r>
            <a:endParaRPr kumimoji="1" lang="ja-JP" altLang="en-US" sz="2800" dirty="0"/>
          </a:p>
        </p:txBody>
      </p:sp>
      <p:sp>
        <p:nvSpPr>
          <p:cNvPr id="13" name="テキスト ボックス 12"/>
          <p:cNvSpPr txBox="1"/>
          <p:nvPr/>
        </p:nvSpPr>
        <p:spPr>
          <a:xfrm>
            <a:off x="3059832" y="6350168"/>
            <a:ext cx="6552728" cy="707886"/>
          </a:xfrm>
          <a:prstGeom prst="rect">
            <a:avLst/>
          </a:prstGeom>
          <a:noFill/>
        </p:spPr>
        <p:txBody>
          <a:bodyPr wrap="square" rtlCol="0">
            <a:spAutoFit/>
          </a:bodyPr>
          <a:lstStyle/>
          <a:p>
            <a:r>
              <a:rPr lang="en-US" altLang="ja-JP" sz="2000" dirty="0" smtClean="0">
                <a:solidFill>
                  <a:schemeClr val="tx2"/>
                </a:solidFill>
              </a:rPr>
              <a:t>after  Yuki, S., Shibata, S., 2012, PASJ, 64, 43</a:t>
            </a:r>
            <a:endParaRPr lang="ja-JP" altLang="en-US" sz="2000" dirty="0" smtClean="0">
              <a:solidFill>
                <a:schemeClr val="tx2"/>
              </a:solidFill>
            </a:endParaRPr>
          </a:p>
          <a:p>
            <a:endParaRPr kumimoji="1" lang="ja-JP" altLang="en-US" sz="2000"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p:cNvPicPr>
            <a:picLocks noChangeAspect="1" noChangeArrowheads="1"/>
          </p:cNvPicPr>
          <p:nvPr/>
        </p:nvPicPr>
        <p:blipFill>
          <a:blip r:embed="rId3" cstate="print"/>
          <a:srcRect/>
          <a:stretch>
            <a:fillRect/>
          </a:stretch>
        </p:blipFill>
        <p:spPr bwMode="auto">
          <a:xfrm>
            <a:off x="323528" y="908720"/>
            <a:ext cx="5076825" cy="5000625"/>
          </a:xfrm>
          <a:prstGeom prst="rect">
            <a:avLst/>
          </a:prstGeom>
          <a:noFill/>
          <a:ln w="9525">
            <a:noFill/>
            <a:miter lim="800000"/>
            <a:headEnd/>
            <a:tailEnd/>
          </a:ln>
        </p:spPr>
      </p:pic>
      <p:sp>
        <p:nvSpPr>
          <p:cNvPr id="7" name="テキスト ボックス 6"/>
          <p:cNvSpPr txBox="1"/>
          <p:nvPr/>
        </p:nvSpPr>
        <p:spPr>
          <a:xfrm>
            <a:off x="5292080" y="1556792"/>
            <a:ext cx="3635896" cy="4524315"/>
          </a:xfrm>
          <a:prstGeom prst="rect">
            <a:avLst/>
          </a:prstGeom>
          <a:noFill/>
        </p:spPr>
        <p:txBody>
          <a:bodyPr wrap="square" rtlCol="0">
            <a:spAutoFit/>
          </a:bodyPr>
          <a:lstStyle/>
          <a:p>
            <a:r>
              <a:rPr kumimoji="1" lang="en-US" altLang="ja-JP" sz="2400" dirty="0" smtClean="0"/>
              <a:t>The outer gap is sandwiched by two dead zones. Therefore, </a:t>
            </a:r>
            <a:r>
              <a:rPr lang="en-US" altLang="ja-JP" sz="2400" dirty="0" smtClean="0"/>
              <a:t>the  boundary conditions used previously in the outer gap is correct.</a:t>
            </a:r>
          </a:p>
          <a:p>
            <a:endParaRPr lang="en-US" altLang="ja-JP" sz="2400" dirty="0" smtClean="0"/>
          </a:p>
          <a:p>
            <a:r>
              <a:rPr lang="en-US" altLang="ja-JP" sz="2400" dirty="0" smtClean="0"/>
              <a:t>The polar cap and the slot gap would be above the current neutral dead zone.</a:t>
            </a:r>
          </a:p>
          <a:p>
            <a:endParaRPr kumimoji="1" lang="ja-JP" altLang="en-US" sz="2400" dirty="0"/>
          </a:p>
        </p:txBody>
      </p:sp>
      <p:sp>
        <p:nvSpPr>
          <p:cNvPr id="5" name="テキスト ボックス 4"/>
          <p:cNvSpPr txBox="1"/>
          <p:nvPr/>
        </p:nvSpPr>
        <p:spPr>
          <a:xfrm>
            <a:off x="467544" y="5949280"/>
            <a:ext cx="4320480" cy="1015663"/>
          </a:xfrm>
          <a:prstGeom prst="rect">
            <a:avLst/>
          </a:prstGeom>
          <a:noFill/>
        </p:spPr>
        <p:txBody>
          <a:bodyPr wrap="square" rtlCol="0">
            <a:spAutoFit/>
          </a:bodyPr>
          <a:lstStyle/>
          <a:p>
            <a:r>
              <a:rPr lang="en-US" altLang="ja-JP" sz="2000" dirty="0" smtClean="0">
                <a:solidFill>
                  <a:schemeClr val="tx2"/>
                </a:solidFill>
              </a:rPr>
              <a:t>after  Yuki, S., Shibata, S., 2012, PASJ, 64, 43</a:t>
            </a:r>
            <a:endParaRPr lang="ja-JP" altLang="en-US" sz="2000" dirty="0" smtClean="0">
              <a:solidFill>
                <a:schemeClr val="tx2"/>
              </a:solidFill>
            </a:endParaRPr>
          </a:p>
          <a:p>
            <a:endParaRPr kumimoji="1" lang="ja-JP" altLang="en-US" sz="2000" dirty="0"/>
          </a:p>
        </p:txBody>
      </p:sp>
      <p:sp>
        <p:nvSpPr>
          <p:cNvPr id="6" name="テキスト ボックス 5"/>
          <p:cNvSpPr txBox="1"/>
          <p:nvPr/>
        </p:nvSpPr>
        <p:spPr>
          <a:xfrm>
            <a:off x="251520" y="171797"/>
            <a:ext cx="8496944" cy="1384995"/>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altLang="ja-JP" sz="2800" dirty="0" smtClean="0"/>
              <a:t>3. Dead zones along </a:t>
            </a:r>
            <a:r>
              <a:rPr lang="en-US" altLang="ja-JP" sz="2800" dirty="0" err="1" smtClean="0"/>
              <a:t>separatrix</a:t>
            </a:r>
            <a:r>
              <a:rPr lang="en-US" altLang="ja-JP" sz="2800" dirty="0" smtClean="0"/>
              <a:t> of the current is found.  OG, PC locate above it and SG below it. (cont.)</a:t>
            </a:r>
            <a:endParaRPr kumimoji="1" lang="ja-JP" altLang="en-US" sz="2800"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67544" y="332656"/>
            <a:ext cx="8064896" cy="4893647"/>
          </a:xfrm>
          <a:prstGeom prst="rect">
            <a:avLst/>
          </a:prstGeom>
          <a:noFill/>
        </p:spPr>
        <p:txBody>
          <a:bodyPr wrap="square" rtlCol="0">
            <a:spAutoFit/>
          </a:bodyPr>
          <a:lstStyle/>
          <a:p>
            <a:r>
              <a:rPr kumimoji="1" lang="en-US" altLang="ja-JP" sz="2400" dirty="0" smtClean="0"/>
              <a:t>Summary of Particle Simulation</a:t>
            </a:r>
          </a:p>
          <a:p>
            <a:endParaRPr lang="en-US" altLang="ja-JP" sz="2400" dirty="0" smtClean="0"/>
          </a:p>
          <a:p>
            <a:r>
              <a:rPr lang="en-US" altLang="ja-JP" sz="2400" dirty="0" smtClean="0"/>
              <a:t>1. The outer gap can be reproduced under a few simple assumptions.</a:t>
            </a:r>
          </a:p>
          <a:p>
            <a:endParaRPr kumimoji="1" lang="en-US" altLang="ja-JP" sz="2400" dirty="0" smtClean="0"/>
          </a:p>
          <a:p>
            <a:r>
              <a:rPr lang="en-US" altLang="ja-JP" sz="2400" dirty="0" smtClean="0"/>
              <a:t>2. Centrifugal driven particle acceleration at the top of the closed field region (Y-point)  is suggested. E-pep effect. Magnetic reconnection.</a:t>
            </a:r>
          </a:p>
          <a:p>
            <a:endParaRPr kumimoji="1" lang="en-US" altLang="ja-JP" sz="2400" dirty="0" smtClean="0"/>
          </a:p>
          <a:p>
            <a:endParaRPr kumimoji="1" lang="en-US" altLang="ja-JP" sz="2400" dirty="0" smtClean="0"/>
          </a:p>
          <a:p>
            <a:endParaRPr kumimoji="1" lang="en-US" altLang="ja-JP" sz="2400" dirty="0" smtClean="0"/>
          </a:p>
          <a:p>
            <a:r>
              <a:rPr lang="en-US" altLang="ja-JP" sz="2400" dirty="0" smtClean="0"/>
              <a:t>3. Dead zones along </a:t>
            </a:r>
            <a:r>
              <a:rPr lang="en-US" altLang="ja-JP" sz="2400" dirty="0" err="1" smtClean="0"/>
              <a:t>separatrix</a:t>
            </a:r>
            <a:r>
              <a:rPr lang="en-US" altLang="ja-JP" sz="2400" dirty="0" smtClean="0"/>
              <a:t> of the current is found.  PC and SG locate above it and OG below it.</a:t>
            </a:r>
            <a:endParaRPr kumimoji="1" lang="ja-JP" altLang="en-US" sz="2400" dirty="0"/>
          </a:p>
        </p:txBody>
      </p:sp>
      <p:sp>
        <p:nvSpPr>
          <p:cNvPr id="4" name="円/楕円 3"/>
          <p:cNvSpPr/>
          <p:nvPr/>
        </p:nvSpPr>
        <p:spPr>
          <a:xfrm>
            <a:off x="6372200" y="3068960"/>
            <a:ext cx="1152128" cy="7920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コネクタ 5"/>
          <p:cNvCxnSpPr>
            <a:stCxn id="4" idx="6"/>
          </p:cNvCxnSpPr>
          <p:nvPr/>
        </p:nvCxnSpPr>
        <p:spPr>
          <a:xfrm flipV="1">
            <a:off x="7524328" y="3429000"/>
            <a:ext cx="1152128" cy="3600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右矢印 7"/>
          <p:cNvSpPr/>
          <p:nvPr/>
        </p:nvSpPr>
        <p:spPr>
          <a:xfrm>
            <a:off x="7452320" y="3356992"/>
            <a:ext cx="720080" cy="216024"/>
          </a:xfrm>
          <a:prstGeom prst="rightArrow">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2987824" y="5085184"/>
            <a:ext cx="6032421" cy="1631216"/>
          </a:xfrm>
          <a:prstGeom prst="rect">
            <a:avLst/>
          </a:prstGeom>
          <a:noFill/>
        </p:spPr>
        <p:txBody>
          <a:bodyPr wrap="none" rtlCol="0">
            <a:spAutoFit/>
          </a:bodyPr>
          <a:lstStyle/>
          <a:p>
            <a:r>
              <a:rPr kumimoji="1" lang="en-US" altLang="ja-JP" sz="2000" dirty="0" smtClean="0">
                <a:solidFill>
                  <a:schemeClr val="tx2"/>
                </a:solidFill>
              </a:rPr>
              <a:t>For detail, see </a:t>
            </a:r>
          </a:p>
          <a:p>
            <a:r>
              <a:rPr lang="en-US" altLang="ja-JP" sz="2000" dirty="0" smtClean="0">
                <a:solidFill>
                  <a:schemeClr val="tx2"/>
                </a:solidFill>
              </a:rPr>
              <a:t>Wada, T.,  Shibata, S., 2011, MNRAS, 418, 612</a:t>
            </a:r>
          </a:p>
          <a:p>
            <a:r>
              <a:rPr lang="en-US" altLang="ja-JP" sz="2000" dirty="0" smtClean="0">
                <a:solidFill>
                  <a:schemeClr val="tx2"/>
                </a:solidFill>
              </a:rPr>
              <a:t>Wada, T.,  Shibata, S., 2007, MNRAS, 376, 1460</a:t>
            </a:r>
          </a:p>
          <a:p>
            <a:r>
              <a:rPr lang="pl-PL" altLang="ja-JP" sz="2000" dirty="0" smtClean="0">
                <a:solidFill>
                  <a:schemeClr val="tx2"/>
                </a:solidFill>
              </a:rPr>
              <a:t>Umizaki, M.,  Shibata, S.</a:t>
            </a:r>
            <a:r>
              <a:rPr lang="en-US" altLang="ja-JP" sz="2000" dirty="0" smtClean="0">
                <a:solidFill>
                  <a:schemeClr val="tx2"/>
                </a:solidFill>
              </a:rPr>
              <a:t>, </a:t>
            </a:r>
            <a:r>
              <a:rPr lang="pl-PL" altLang="ja-JP" sz="2000" dirty="0" smtClean="0">
                <a:solidFill>
                  <a:schemeClr val="tx2"/>
                </a:solidFill>
              </a:rPr>
              <a:t>2010, </a:t>
            </a:r>
            <a:r>
              <a:rPr lang="en-US" altLang="ja-JP" sz="2000" dirty="0" smtClean="0">
                <a:solidFill>
                  <a:schemeClr val="tx2"/>
                </a:solidFill>
              </a:rPr>
              <a:t>PASJ</a:t>
            </a:r>
            <a:r>
              <a:rPr lang="pl-PL" altLang="ja-JP" sz="2000" dirty="0" smtClean="0">
                <a:solidFill>
                  <a:schemeClr val="tx2"/>
                </a:solidFill>
              </a:rPr>
              <a:t>, 62, 131</a:t>
            </a:r>
            <a:endParaRPr lang="en-US" altLang="ja-JP" sz="2000" dirty="0" smtClean="0">
              <a:solidFill>
                <a:schemeClr val="tx2"/>
              </a:solidFill>
            </a:endParaRPr>
          </a:p>
          <a:p>
            <a:r>
              <a:rPr lang="en-US" altLang="ja-JP" sz="2000" dirty="0" smtClean="0">
                <a:solidFill>
                  <a:schemeClr val="tx2"/>
                </a:solidFill>
              </a:rPr>
              <a:t>Yuki, S., Shibata, S., 2012, PASJ, 64, 43</a:t>
            </a:r>
            <a:endParaRPr kumimoji="1" lang="ja-JP" altLang="en-US" sz="2000" dirty="0">
              <a:solidFill>
                <a:schemeClr val="tx2"/>
              </a:solidFill>
            </a:endParaRPr>
          </a:p>
        </p:txBody>
      </p:sp>
      <p:sp>
        <p:nvSpPr>
          <p:cNvPr id="10" name="円/楕円 9"/>
          <p:cNvSpPr/>
          <p:nvPr/>
        </p:nvSpPr>
        <p:spPr>
          <a:xfrm>
            <a:off x="7380312" y="3356992"/>
            <a:ext cx="216024" cy="21602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円/楕円 2"/>
          <p:cNvSpPr/>
          <p:nvPr/>
        </p:nvSpPr>
        <p:spPr>
          <a:xfrm>
            <a:off x="6012160" y="3212976"/>
            <a:ext cx="576064" cy="504056"/>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1547664" y="3284984"/>
            <a:ext cx="4144083" cy="1200329"/>
          </a:xfrm>
          <a:prstGeom prst="rect">
            <a:avLst/>
          </a:prstGeom>
          <a:noFill/>
        </p:spPr>
        <p:txBody>
          <a:bodyPr wrap="none" rtlCol="0">
            <a:spAutoFit/>
          </a:bodyPr>
          <a:lstStyle/>
          <a:p>
            <a:r>
              <a:rPr kumimoji="1" lang="en-US" altLang="ja-JP" sz="2400" dirty="0" smtClean="0">
                <a:solidFill>
                  <a:schemeClr val="tx1">
                    <a:lumMod val="65000"/>
                    <a:lumOff val="35000"/>
                  </a:schemeClr>
                </a:solidFill>
              </a:rPr>
              <a:t>A New source of radiation,</a:t>
            </a:r>
          </a:p>
          <a:p>
            <a:r>
              <a:rPr lang="en-US" altLang="ja-JP" sz="2400" dirty="0" smtClean="0">
                <a:solidFill>
                  <a:schemeClr val="tx1">
                    <a:lumMod val="65000"/>
                    <a:lumOff val="35000"/>
                  </a:schemeClr>
                </a:solidFill>
              </a:rPr>
              <a:t>Fall back particles on to PC,</a:t>
            </a:r>
          </a:p>
          <a:p>
            <a:r>
              <a:rPr kumimoji="1" lang="en-US" altLang="ja-JP" sz="2400" dirty="0" smtClean="0">
                <a:solidFill>
                  <a:schemeClr val="tx1">
                    <a:lumMod val="65000"/>
                    <a:lumOff val="35000"/>
                  </a:schemeClr>
                </a:solidFill>
              </a:rPr>
              <a:t>Mode changing etc,,,,,</a:t>
            </a:r>
            <a:endParaRPr kumimoji="1" lang="ja-JP" altLang="en-US" sz="2400" dirty="0">
              <a:solidFill>
                <a:schemeClr val="tx1">
                  <a:lumMod val="65000"/>
                  <a:lumOff val="35000"/>
                </a:schemeClr>
              </a:solidFill>
            </a:endParaRPr>
          </a:p>
        </p:txBody>
      </p:sp>
      <p:sp>
        <p:nvSpPr>
          <p:cNvPr id="12" name="テキスト ボックス 11"/>
          <p:cNvSpPr txBox="1"/>
          <p:nvPr/>
        </p:nvSpPr>
        <p:spPr>
          <a:xfrm>
            <a:off x="2771800" y="1556792"/>
            <a:ext cx="5644494" cy="461665"/>
          </a:xfrm>
          <a:prstGeom prst="rect">
            <a:avLst/>
          </a:prstGeom>
          <a:noFill/>
        </p:spPr>
        <p:txBody>
          <a:bodyPr wrap="none" rtlCol="0">
            <a:spAutoFit/>
          </a:bodyPr>
          <a:lstStyle/>
          <a:p>
            <a:r>
              <a:rPr kumimoji="1" lang="en-US" altLang="ja-JP" sz="2400" dirty="0" smtClean="0">
                <a:solidFill>
                  <a:schemeClr val="tx1">
                    <a:lumMod val="65000"/>
                    <a:lumOff val="35000"/>
                  </a:schemeClr>
                </a:solidFill>
              </a:rPr>
              <a:t>Strong </a:t>
            </a:r>
            <a:r>
              <a:rPr kumimoji="1" lang="en-US" altLang="ja-JP" sz="2400" dirty="0" err="1" smtClean="0">
                <a:solidFill>
                  <a:schemeClr val="tx1">
                    <a:lumMod val="65000"/>
                    <a:lumOff val="35000"/>
                  </a:schemeClr>
                </a:solidFill>
              </a:rPr>
              <a:t>emf</a:t>
            </a:r>
            <a:r>
              <a:rPr kumimoji="1" lang="en-US" altLang="ja-JP" sz="2400" dirty="0" smtClean="0">
                <a:solidFill>
                  <a:schemeClr val="tx1">
                    <a:lumMod val="65000"/>
                    <a:lumOff val="35000"/>
                  </a:schemeClr>
                </a:solidFill>
              </a:rPr>
              <a:t> + limited source of plasma</a:t>
            </a:r>
            <a:endParaRPr kumimoji="1" lang="ja-JP" altLang="en-US" sz="2400" dirty="0">
              <a:solidFill>
                <a:schemeClr val="tx1">
                  <a:lumMod val="65000"/>
                  <a:lumOff val="35000"/>
                </a:schemeClr>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Vol-7update-2011\photo\2011-11-27\IMG_0756.JPG"/>
          <p:cNvPicPr>
            <a:picLocks noChangeAspect="1" noChangeArrowheads="1"/>
          </p:cNvPicPr>
          <p:nvPr/>
        </p:nvPicPr>
        <p:blipFill>
          <a:blip r:embed="rId2" cstate="print"/>
          <a:srcRect/>
          <a:stretch>
            <a:fillRect/>
          </a:stretch>
        </p:blipFill>
        <p:spPr bwMode="auto">
          <a:xfrm>
            <a:off x="0" y="0"/>
            <a:ext cx="9144000" cy="6858551"/>
          </a:xfrm>
          <a:prstGeom prst="rect">
            <a:avLst/>
          </a:prstGeom>
          <a:noFill/>
        </p:spPr>
      </p:pic>
      <p:sp>
        <p:nvSpPr>
          <p:cNvPr id="3" name="テキスト ボックス 2"/>
          <p:cNvSpPr txBox="1"/>
          <p:nvPr/>
        </p:nvSpPr>
        <p:spPr>
          <a:xfrm>
            <a:off x="2915816" y="908720"/>
            <a:ext cx="2968248" cy="830997"/>
          </a:xfrm>
          <a:prstGeom prst="rect">
            <a:avLst/>
          </a:prstGeom>
          <a:noFill/>
        </p:spPr>
        <p:txBody>
          <a:bodyPr wrap="none" rtlCol="0">
            <a:spAutoFit/>
          </a:bodyPr>
          <a:lstStyle/>
          <a:p>
            <a:r>
              <a:rPr kumimoji="1" lang="en-US" altLang="ja-JP" sz="4800" dirty="0" smtClean="0">
                <a:solidFill>
                  <a:schemeClr val="bg1"/>
                </a:solidFill>
                <a:effectLst>
                  <a:glow rad="228600">
                    <a:schemeClr val="accent2">
                      <a:satMod val="175000"/>
                      <a:alpha val="40000"/>
                    </a:schemeClr>
                  </a:glow>
                </a:effectLst>
              </a:rPr>
              <a:t>Thank you!</a:t>
            </a:r>
            <a:endParaRPr kumimoji="1" lang="ja-JP" altLang="en-US" sz="4800" dirty="0">
              <a:solidFill>
                <a:schemeClr val="bg1"/>
              </a:solidFill>
              <a:effectLst>
                <a:glow rad="228600">
                  <a:schemeClr val="accent2">
                    <a:satMod val="175000"/>
                    <a:alpha val="40000"/>
                  </a:schemeClr>
                </a:glow>
              </a:effectLst>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astr-www.kj.yamagata-u.ac.jp/~shibata/image/kasago-flower.icon.jpg"/>
          <p:cNvPicPr>
            <a:picLocks noChangeAspect="1"/>
          </p:cNvPicPr>
          <p:nvPr/>
        </p:nvPicPr>
        <p:blipFill>
          <a:blip r:embed="rId3" cstate="print">
            <a:lum bright="-10000"/>
          </a:blip>
          <a:srcRect/>
          <a:stretch>
            <a:fillRect/>
          </a:stretch>
        </p:blipFill>
        <p:spPr>
          <a:xfrm>
            <a:off x="-12701" y="-9528"/>
            <a:ext cx="9156701" cy="6867528"/>
          </a:xfrm>
          <a:prstGeom prst="rect">
            <a:avLst/>
          </a:prstGeom>
          <a:noFill/>
          <a:ln>
            <a:noFill/>
          </a:ln>
        </p:spPr>
      </p:pic>
      <p:sp>
        <p:nvSpPr>
          <p:cNvPr id="3" name="サブタイトル 2"/>
          <p:cNvSpPr txBox="1">
            <a:spLocks noGrp="1"/>
          </p:cNvSpPr>
          <p:nvPr>
            <p:ph type="subTitle" idx="4294967295"/>
          </p:nvPr>
        </p:nvSpPr>
        <p:spPr>
          <a:xfrm>
            <a:off x="3385195" y="3141663"/>
            <a:ext cx="5075237" cy="3167062"/>
          </a:xfrm>
        </p:spPr>
        <p:txBody>
          <a:bodyPr anchorCtr="0"/>
          <a:lstStyle/>
          <a:p>
            <a:pPr lvl="0" algn="r" hangingPunct="1">
              <a:spcBef>
                <a:spcPts val="900"/>
              </a:spcBef>
              <a:buNone/>
            </a:pPr>
            <a:r>
              <a:rPr lang="en-US" altLang="ja-JP" sz="3600" i="1" dirty="0" smtClean="0">
                <a:solidFill>
                  <a:schemeClr val="bg1"/>
                </a:solidFill>
                <a:effectLst>
                  <a:glow rad="228600">
                    <a:schemeClr val="accent6">
                      <a:satMod val="175000"/>
                      <a:alpha val="40000"/>
                    </a:schemeClr>
                  </a:glow>
                </a:effectLst>
              </a:rPr>
              <a:t>Collaborators</a:t>
            </a:r>
          </a:p>
          <a:p>
            <a:pPr lvl="0" algn="r" hangingPunct="1">
              <a:spcBef>
                <a:spcPts val="900"/>
              </a:spcBef>
              <a:buNone/>
            </a:pPr>
            <a:r>
              <a:rPr lang="en-US" altLang="ja-JP" sz="3600" i="1" dirty="0" smtClean="0">
                <a:solidFill>
                  <a:schemeClr val="bg1"/>
                </a:solidFill>
                <a:effectLst>
                  <a:glow rad="228600">
                    <a:schemeClr val="accent6">
                      <a:satMod val="175000"/>
                      <a:alpha val="40000"/>
                    </a:schemeClr>
                  </a:glow>
                </a:effectLst>
              </a:rPr>
              <a:t>T. Wada (NAOJ)</a:t>
            </a:r>
          </a:p>
          <a:p>
            <a:pPr lvl="0" algn="r" hangingPunct="1">
              <a:spcBef>
                <a:spcPts val="900"/>
              </a:spcBef>
              <a:buNone/>
            </a:pPr>
            <a:r>
              <a:rPr lang="en-US" altLang="ja-JP" sz="3600" i="1" dirty="0" smtClean="0">
                <a:solidFill>
                  <a:schemeClr val="bg1"/>
                </a:solidFill>
                <a:effectLst>
                  <a:glow rad="228600">
                    <a:schemeClr val="accent6">
                      <a:satMod val="175000"/>
                      <a:alpha val="40000"/>
                    </a:schemeClr>
                  </a:glow>
                </a:effectLst>
              </a:rPr>
              <a:t>S. Yuki (Yamagata U.)</a:t>
            </a:r>
          </a:p>
          <a:p>
            <a:pPr lvl="0" algn="r" hangingPunct="1">
              <a:spcBef>
                <a:spcPts val="900"/>
              </a:spcBef>
              <a:buNone/>
            </a:pPr>
            <a:r>
              <a:rPr lang="en-US" altLang="ja-JP" sz="3600" i="1" dirty="0" smtClean="0">
                <a:solidFill>
                  <a:schemeClr val="bg1"/>
                </a:solidFill>
                <a:effectLst>
                  <a:glow rad="228600">
                    <a:schemeClr val="accent6">
                      <a:satMod val="175000"/>
                      <a:alpha val="40000"/>
                    </a:schemeClr>
                  </a:glow>
                </a:effectLst>
              </a:rPr>
              <a:t>M. </a:t>
            </a:r>
            <a:r>
              <a:rPr lang="en-US" altLang="ja-JP" sz="3600" i="1" dirty="0" err="1" smtClean="0">
                <a:solidFill>
                  <a:schemeClr val="bg1"/>
                </a:solidFill>
                <a:effectLst>
                  <a:glow rad="228600">
                    <a:schemeClr val="accent6">
                      <a:satMod val="175000"/>
                      <a:alpha val="40000"/>
                    </a:schemeClr>
                  </a:glow>
                </a:effectLst>
              </a:rPr>
              <a:t>Umizaki</a:t>
            </a:r>
            <a:r>
              <a:rPr lang="en-US" altLang="ja-JP" sz="3600" i="1" dirty="0" smtClean="0">
                <a:solidFill>
                  <a:schemeClr val="bg1"/>
                </a:solidFill>
                <a:effectLst>
                  <a:glow rad="228600">
                    <a:schemeClr val="accent6">
                      <a:satMod val="175000"/>
                      <a:alpha val="40000"/>
                    </a:schemeClr>
                  </a:glow>
                </a:effectLst>
              </a:rPr>
              <a:t> (Yamagata U.)</a:t>
            </a:r>
          </a:p>
        </p:txBody>
      </p:sp>
      <p:sp>
        <p:nvSpPr>
          <p:cNvPr id="6" name="テキスト ボックス 5"/>
          <p:cNvSpPr txBox="1"/>
          <p:nvPr/>
        </p:nvSpPr>
        <p:spPr>
          <a:xfrm>
            <a:off x="6732240" y="44624"/>
            <a:ext cx="2227909" cy="707886"/>
          </a:xfrm>
          <a:prstGeom prst="rect">
            <a:avLst/>
          </a:prstGeom>
          <a:solidFill>
            <a:srgbClr val="000000"/>
          </a:solid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altLang="ja-JP" sz="2000" b="0" i="0" u="none" strike="noStrike" kern="1200" cap="none" spc="0" baseline="0" dirty="0" smtClean="0">
                <a:solidFill>
                  <a:srgbClr val="FCD5B5"/>
                </a:solidFill>
                <a:uFillTx/>
                <a:latin typeface="Calibri" pitchFamily="34"/>
                <a:ea typeface="ＭＳ Ｐゴシック" pitchFamily="50"/>
              </a:rPr>
              <a:t>IAUS291</a:t>
            </a:r>
            <a:r>
              <a:rPr lang="ja-JP" sz="2000" b="0" i="0" u="none" strike="noStrike" kern="1200" cap="none" spc="0" baseline="0" dirty="0" smtClean="0">
                <a:solidFill>
                  <a:srgbClr val="FCD5B5"/>
                </a:solidFill>
                <a:uFillTx/>
                <a:latin typeface="Calibri" pitchFamily="34"/>
                <a:ea typeface="ＭＳ Ｐゴシック" pitchFamily="50"/>
              </a:rPr>
              <a:t>＠</a:t>
            </a:r>
            <a:r>
              <a:rPr lang="en-US" altLang="ja-JP" sz="2000" kern="0" dirty="0" smtClean="0">
                <a:solidFill>
                  <a:srgbClr val="FCD5B5"/>
                </a:solidFill>
                <a:latin typeface="Calibri" pitchFamily="34"/>
                <a:ea typeface="ＭＳ Ｐゴシック" pitchFamily="50"/>
              </a:rPr>
              <a:t>Beijing</a:t>
            </a:r>
            <a:endParaRPr lang="en-US" altLang="ja-JP" sz="2000" dirty="0" smtClean="0">
              <a:solidFill>
                <a:srgbClr val="FCD5B5"/>
              </a:solidFill>
              <a:latin typeface="Calibri" pitchFamily="34"/>
              <a:ea typeface="ＭＳ Ｐゴシック" pitchFamily="50"/>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altLang="ja-JP" sz="2000" dirty="0" smtClean="0">
                <a:solidFill>
                  <a:srgbClr val="FCD5B5"/>
                </a:solidFill>
                <a:latin typeface="Calibri" pitchFamily="34"/>
                <a:ea typeface="ＭＳ Ｐゴシック" pitchFamily="50"/>
              </a:rPr>
              <a:t> 24 Aug 2012</a:t>
            </a:r>
            <a:endParaRPr lang="ja-JP" sz="2000" b="0" i="0" u="none" strike="noStrike" kern="1200" cap="none" spc="0" baseline="0" dirty="0">
              <a:solidFill>
                <a:srgbClr val="FCD5B5"/>
              </a:solidFill>
              <a:uFillTx/>
              <a:latin typeface="Calibri" pitchFamily="34"/>
              <a:ea typeface="ＭＳ Ｐゴシック" pitchFamily="5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67544" y="332656"/>
            <a:ext cx="8064896" cy="4893647"/>
          </a:xfrm>
          <a:prstGeom prst="rect">
            <a:avLst/>
          </a:prstGeom>
          <a:noFill/>
        </p:spPr>
        <p:txBody>
          <a:bodyPr wrap="square" rtlCol="0">
            <a:spAutoFit/>
          </a:bodyPr>
          <a:lstStyle/>
          <a:p>
            <a:r>
              <a:rPr kumimoji="1" lang="en-US" altLang="ja-JP" sz="2400" dirty="0" smtClean="0"/>
              <a:t>Summary of our Particle Simulation</a:t>
            </a:r>
          </a:p>
          <a:p>
            <a:endParaRPr lang="en-US" altLang="ja-JP" sz="2400" dirty="0" smtClean="0"/>
          </a:p>
          <a:p>
            <a:r>
              <a:rPr lang="en-US" altLang="ja-JP" sz="2400" dirty="0" smtClean="0"/>
              <a:t>1. The outer gap can be reproduced under a few simple assumptions.</a:t>
            </a:r>
          </a:p>
          <a:p>
            <a:endParaRPr kumimoji="1" lang="en-US" altLang="ja-JP" sz="2400" dirty="0" smtClean="0"/>
          </a:p>
          <a:p>
            <a:r>
              <a:rPr lang="en-US" altLang="ja-JP" sz="2400" dirty="0" smtClean="0"/>
              <a:t>2. Centrifugal driven particle acceleration at the top of the closed field region (Y-point)  is suggested. E-</a:t>
            </a:r>
            <a:r>
              <a:rPr lang="en-US" altLang="ja-JP" sz="2400" dirty="0" err="1" smtClean="0"/>
              <a:t>perp</a:t>
            </a:r>
            <a:r>
              <a:rPr lang="en-US" altLang="ja-JP" sz="2400" dirty="0" smtClean="0"/>
              <a:t> effect.</a:t>
            </a:r>
          </a:p>
          <a:p>
            <a:endParaRPr kumimoji="1" lang="en-US" altLang="ja-JP" sz="2400" dirty="0" smtClean="0"/>
          </a:p>
          <a:p>
            <a:endParaRPr kumimoji="1" lang="en-US" altLang="ja-JP" sz="2400" dirty="0" smtClean="0"/>
          </a:p>
          <a:p>
            <a:r>
              <a:rPr lang="en-US" altLang="ja-JP" sz="2400" dirty="0" smtClean="0"/>
              <a:t>3. Dead zones along </a:t>
            </a:r>
            <a:r>
              <a:rPr lang="en-US" altLang="ja-JP" sz="2400" dirty="0" err="1" smtClean="0"/>
              <a:t>separatrix</a:t>
            </a:r>
            <a:r>
              <a:rPr lang="en-US" altLang="ja-JP" sz="2400" dirty="0" smtClean="0"/>
              <a:t> of the oppositely- directed current is found.  PC and SG locate above it and OG below it.</a:t>
            </a:r>
            <a:endParaRPr kumimoji="1" lang="ja-JP" altLang="en-US" sz="2400" dirty="0"/>
          </a:p>
        </p:txBody>
      </p:sp>
      <p:sp>
        <p:nvSpPr>
          <p:cNvPr id="4" name="円/楕円 3"/>
          <p:cNvSpPr/>
          <p:nvPr/>
        </p:nvSpPr>
        <p:spPr>
          <a:xfrm>
            <a:off x="6372200" y="3068960"/>
            <a:ext cx="1152128" cy="7920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コネクタ 5"/>
          <p:cNvCxnSpPr>
            <a:stCxn id="4" idx="6"/>
          </p:cNvCxnSpPr>
          <p:nvPr/>
        </p:nvCxnSpPr>
        <p:spPr>
          <a:xfrm flipV="1">
            <a:off x="7524328" y="3429000"/>
            <a:ext cx="1152128" cy="3600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右矢印 7"/>
          <p:cNvSpPr/>
          <p:nvPr/>
        </p:nvSpPr>
        <p:spPr>
          <a:xfrm>
            <a:off x="7452320" y="3356992"/>
            <a:ext cx="720080" cy="216024"/>
          </a:xfrm>
          <a:prstGeom prst="rightArrow">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2987824" y="5085184"/>
            <a:ext cx="6032421" cy="1631216"/>
          </a:xfrm>
          <a:prstGeom prst="rect">
            <a:avLst/>
          </a:prstGeom>
          <a:noFill/>
        </p:spPr>
        <p:txBody>
          <a:bodyPr wrap="none" rtlCol="0">
            <a:spAutoFit/>
          </a:bodyPr>
          <a:lstStyle/>
          <a:p>
            <a:r>
              <a:rPr kumimoji="1" lang="en-US" altLang="ja-JP" sz="2000" dirty="0" smtClean="0">
                <a:solidFill>
                  <a:schemeClr val="tx2"/>
                </a:solidFill>
              </a:rPr>
              <a:t>For detail, see </a:t>
            </a:r>
          </a:p>
          <a:p>
            <a:r>
              <a:rPr lang="en-US" altLang="ja-JP" sz="2000" dirty="0" smtClean="0">
                <a:solidFill>
                  <a:schemeClr val="tx2"/>
                </a:solidFill>
              </a:rPr>
              <a:t>Wada, T.,  Shibata, S., 2011, MNRAS, 418, 612</a:t>
            </a:r>
          </a:p>
          <a:p>
            <a:r>
              <a:rPr lang="en-US" altLang="ja-JP" sz="2000" dirty="0" smtClean="0">
                <a:solidFill>
                  <a:schemeClr val="tx2"/>
                </a:solidFill>
              </a:rPr>
              <a:t>Wada, T.,  Shibata, S., 2007, MNRAS, 376, 1460</a:t>
            </a:r>
          </a:p>
          <a:p>
            <a:r>
              <a:rPr lang="pl-PL" altLang="ja-JP" sz="2000" dirty="0" smtClean="0">
                <a:solidFill>
                  <a:schemeClr val="tx2"/>
                </a:solidFill>
              </a:rPr>
              <a:t>Umizaki, M.,  Shibata, S.</a:t>
            </a:r>
            <a:r>
              <a:rPr lang="en-US" altLang="ja-JP" sz="2000" dirty="0" smtClean="0">
                <a:solidFill>
                  <a:schemeClr val="tx2"/>
                </a:solidFill>
              </a:rPr>
              <a:t>, </a:t>
            </a:r>
            <a:r>
              <a:rPr lang="pl-PL" altLang="ja-JP" sz="2000" dirty="0" smtClean="0">
                <a:solidFill>
                  <a:schemeClr val="tx2"/>
                </a:solidFill>
              </a:rPr>
              <a:t>2010, </a:t>
            </a:r>
            <a:r>
              <a:rPr lang="en-US" altLang="ja-JP" sz="2000" dirty="0" smtClean="0">
                <a:solidFill>
                  <a:schemeClr val="tx2"/>
                </a:solidFill>
              </a:rPr>
              <a:t>PASJ</a:t>
            </a:r>
            <a:r>
              <a:rPr lang="pl-PL" altLang="ja-JP" sz="2000" dirty="0" smtClean="0">
                <a:solidFill>
                  <a:schemeClr val="tx2"/>
                </a:solidFill>
              </a:rPr>
              <a:t>, 62, 131</a:t>
            </a:r>
            <a:endParaRPr lang="en-US" altLang="ja-JP" sz="2000" dirty="0" smtClean="0">
              <a:solidFill>
                <a:schemeClr val="tx2"/>
              </a:solidFill>
            </a:endParaRPr>
          </a:p>
          <a:p>
            <a:r>
              <a:rPr lang="en-US" altLang="ja-JP" sz="2000" dirty="0" smtClean="0">
                <a:solidFill>
                  <a:schemeClr val="tx2"/>
                </a:solidFill>
              </a:rPr>
              <a:t>Yuki, S., Shibata, S., 2012, PASJ, 64, 43</a:t>
            </a:r>
            <a:endParaRPr kumimoji="1" lang="ja-JP" altLang="en-US" sz="2000" dirty="0">
              <a:solidFill>
                <a:schemeClr val="tx2"/>
              </a:solidFill>
            </a:endParaRPr>
          </a:p>
        </p:txBody>
      </p:sp>
      <p:sp>
        <p:nvSpPr>
          <p:cNvPr id="10" name="円/楕円 9"/>
          <p:cNvSpPr/>
          <p:nvPr/>
        </p:nvSpPr>
        <p:spPr>
          <a:xfrm>
            <a:off x="7380312" y="3356992"/>
            <a:ext cx="216024" cy="21602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円/楕円 2"/>
          <p:cNvSpPr/>
          <p:nvPr/>
        </p:nvSpPr>
        <p:spPr>
          <a:xfrm>
            <a:off x="6012160" y="3212976"/>
            <a:ext cx="576064" cy="504056"/>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p:cNvPicPr>
            <a:picLocks noChangeAspect="1" noChangeArrowheads="1"/>
          </p:cNvPicPr>
          <p:nvPr/>
        </p:nvPicPr>
        <p:blipFill>
          <a:blip r:embed="rId3" cstate="print"/>
          <a:srcRect/>
          <a:stretch>
            <a:fillRect/>
          </a:stretch>
        </p:blipFill>
        <p:spPr bwMode="auto">
          <a:xfrm>
            <a:off x="3419872" y="1916832"/>
            <a:ext cx="5364088" cy="1086615"/>
          </a:xfrm>
          <a:prstGeom prst="rect">
            <a:avLst/>
          </a:prstGeom>
          <a:noFill/>
          <a:ln w="9525">
            <a:noFill/>
            <a:miter lim="800000"/>
            <a:headEnd/>
            <a:tailEnd/>
          </a:ln>
        </p:spPr>
      </p:pic>
      <p:pic>
        <p:nvPicPr>
          <p:cNvPr id="6" name="Picture 1"/>
          <p:cNvPicPr>
            <a:picLocks noChangeAspect="1" noChangeArrowheads="1"/>
          </p:cNvPicPr>
          <p:nvPr/>
        </p:nvPicPr>
        <p:blipFill>
          <a:blip r:embed="rId4" cstate="print"/>
          <a:srcRect/>
          <a:stretch>
            <a:fillRect/>
          </a:stretch>
        </p:blipFill>
        <p:spPr bwMode="auto">
          <a:xfrm>
            <a:off x="467544" y="4005064"/>
            <a:ext cx="2440699" cy="1834910"/>
          </a:xfrm>
          <a:prstGeom prst="rect">
            <a:avLst/>
          </a:prstGeom>
          <a:noFill/>
          <a:ln w="9525">
            <a:noFill/>
            <a:round/>
            <a:headEnd/>
            <a:tailEnd/>
          </a:ln>
        </p:spPr>
      </p:pic>
      <p:sp>
        <p:nvSpPr>
          <p:cNvPr id="7" name="Text Box 12"/>
          <p:cNvSpPr txBox="1">
            <a:spLocks noChangeArrowheads="1"/>
          </p:cNvSpPr>
          <p:nvPr/>
        </p:nvSpPr>
        <p:spPr bwMode="auto">
          <a:xfrm>
            <a:off x="2987824" y="4797152"/>
            <a:ext cx="3740126" cy="1015663"/>
          </a:xfrm>
          <a:prstGeom prst="rect">
            <a:avLst/>
          </a:prstGeom>
          <a:noFill/>
          <a:ln w="9525">
            <a:noFill/>
            <a:miter lim="800000"/>
            <a:headEnd/>
            <a:tailEnd/>
          </a:ln>
        </p:spPr>
        <p:txBody>
          <a:bodyPr wrap="none">
            <a:spAutoFit/>
          </a:bodyPr>
          <a:lstStyle/>
          <a:p>
            <a:r>
              <a:rPr lang="en-US" altLang="ja-JP" sz="2000" dirty="0">
                <a:solidFill>
                  <a:schemeClr val="accent3">
                    <a:lumMod val="50000"/>
                  </a:schemeClr>
                </a:solidFill>
              </a:rPr>
              <a:t>GRAPE-6@nao.jp</a:t>
            </a:r>
          </a:p>
          <a:p>
            <a:r>
              <a:rPr lang="en-US" altLang="ja-JP" sz="2000" dirty="0">
                <a:solidFill>
                  <a:schemeClr val="accent3">
                    <a:lumMod val="50000"/>
                  </a:schemeClr>
                </a:solidFill>
              </a:rPr>
              <a:t>Special purpose computer for</a:t>
            </a:r>
          </a:p>
          <a:p>
            <a:r>
              <a:rPr lang="en-US" altLang="ja-JP" sz="2000" dirty="0" smtClean="0">
                <a:solidFill>
                  <a:schemeClr val="accent3">
                    <a:lumMod val="50000"/>
                  </a:schemeClr>
                </a:solidFill>
              </a:rPr>
              <a:t>Astronomical </a:t>
            </a:r>
            <a:r>
              <a:rPr lang="en-US" altLang="ja-JP" sz="2000" dirty="0">
                <a:solidFill>
                  <a:schemeClr val="accent3">
                    <a:lumMod val="50000"/>
                  </a:schemeClr>
                </a:solidFill>
              </a:rPr>
              <a:t>N-body Problem</a:t>
            </a:r>
          </a:p>
        </p:txBody>
      </p:sp>
      <p:pic>
        <p:nvPicPr>
          <p:cNvPr id="8" name="図 7" descr="fig1.jpg"/>
          <p:cNvPicPr>
            <a:picLocks noChangeAspect="1"/>
          </p:cNvPicPr>
          <p:nvPr/>
        </p:nvPicPr>
        <p:blipFill>
          <a:blip r:embed="rId5" cstate="print"/>
          <a:srcRect t="10635" r="40494" b="9195"/>
          <a:stretch>
            <a:fillRect/>
          </a:stretch>
        </p:blipFill>
        <p:spPr>
          <a:xfrm>
            <a:off x="503040" y="839724"/>
            <a:ext cx="3203848" cy="3237348"/>
          </a:xfrm>
          <a:prstGeom prst="rect">
            <a:avLst/>
          </a:prstGeom>
        </p:spPr>
      </p:pic>
      <p:sp>
        <p:nvSpPr>
          <p:cNvPr id="9" name="テキスト ボックス 8"/>
          <p:cNvSpPr txBox="1"/>
          <p:nvPr/>
        </p:nvSpPr>
        <p:spPr>
          <a:xfrm>
            <a:off x="3635896" y="2826802"/>
            <a:ext cx="5112568" cy="1754326"/>
          </a:xfrm>
          <a:prstGeom prst="rect">
            <a:avLst/>
          </a:prstGeom>
          <a:noFill/>
        </p:spPr>
        <p:txBody>
          <a:bodyPr wrap="square" rtlCol="0">
            <a:spAutoFit/>
          </a:bodyPr>
          <a:lstStyle/>
          <a:p>
            <a:r>
              <a:rPr lang="en-US" altLang="ja-JP" sz="2800" dirty="0" smtClean="0"/>
              <a:t>Plasmas are represented by</a:t>
            </a:r>
            <a:r>
              <a:rPr lang="ja-JP" altLang="en-US" sz="2800" dirty="0" smtClean="0"/>
              <a:t> </a:t>
            </a:r>
            <a:r>
              <a:rPr lang="en-US" altLang="ja-JP" sz="2800" dirty="0" smtClean="0"/>
              <a:t>several  tens of thousands of super-particles.</a:t>
            </a:r>
          </a:p>
          <a:p>
            <a:r>
              <a:rPr lang="en-US" altLang="ja-JP" sz="2400" dirty="0" smtClean="0"/>
              <a:t>Cal .Domain is 3D (60R</a:t>
            </a:r>
            <a:r>
              <a:rPr lang="en-US" altLang="ja-JP" sz="1600" dirty="0" smtClean="0"/>
              <a:t>L</a:t>
            </a:r>
            <a:r>
              <a:rPr lang="en-US" altLang="ja-JP" sz="2400" dirty="0" smtClean="0"/>
              <a:t>)^3</a:t>
            </a:r>
          </a:p>
        </p:txBody>
      </p:sp>
      <p:cxnSp>
        <p:nvCxnSpPr>
          <p:cNvPr id="13" name="直線矢印コネクタ 12"/>
          <p:cNvCxnSpPr/>
          <p:nvPr/>
        </p:nvCxnSpPr>
        <p:spPr>
          <a:xfrm>
            <a:off x="503040" y="3720044"/>
            <a:ext cx="2736304" cy="0"/>
          </a:xfrm>
          <a:prstGeom prst="straightConnector1">
            <a:avLst/>
          </a:prstGeom>
          <a:ln w="5715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1223120" y="3504020"/>
            <a:ext cx="880369" cy="461665"/>
          </a:xfrm>
          <a:prstGeom prst="rect">
            <a:avLst/>
          </a:prstGeom>
          <a:solidFill>
            <a:schemeClr val="bg1"/>
          </a:solidFill>
          <a:ln>
            <a:solidFill>
              <a:srgbClr val="FF0000"/>
            </a:solidFill>
          </a:ln>
        </p:spPr>
        <p:txBody>
          <a:bodyPr wrap="none" rtlCol="0">
            <a:spAutoFit/>
          </a:bodyPr>
          <a:lstStyle/>
          <a:p>
            <a:r>
              <a:rPr kumimoji="1" lang="en-US" altLang="ja-JP" sz="2400" dirty="0" smtClean="0"/>
              <a:t>60R</a:t>
            </a:r>
            <a:r>
              <a:rPr kumimoji="1" lang="en-US" altLang="ja-JP" sz="1600" dirty="0" smtClean="0"/>
              <a:t>L</a:t>
            </a:r>
            <a:endParaRPr kumimoji="1" lang="ja-JP" altLang="en-US" sz="2400" dirty="0"/>
          </a:p>
        </p:txBody>
      </p:sp>
      <p:cxnSp>
        <p:nvCxnSpPr>
          <p:cNvPr id="14" name="直線矢印コネクタ 13"/>
          <p:cNvCxnSpPr/>
          <p:nvPr/>
        </p:nvCxnSpPr>
        <p:spPr>
          <a:xfrm>
            <a:off x="431032" y="983740"/>
            <a:ext cx="0" cy="2592288"/>
          </a:xfrm>
          <a:prstGeom prst="straightConnector1">
            <a:avLst/>
          </a:prstGeom>
          <a:ln w="5715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108520" y="1991852"/>
            <a:ext cx="880369" cy="461665"/>
          </a:xfrm>
          <a:prstGeom prst="rect">
            <a:avLst/>
          </a:prstGeom>
          <a:solidFill>
            <a:schemeClr val="bg1"/>
          </a:solidFill>
          <a:ln>
            <a:solidFill>
              <a:srgbClr val="FF0000"/>
            </a:solidFill>
          </a:ln>
        </p:spPr>
        <p:txBody>
          <a:bodyPr wrap="none" rtlCol="0">
            <a:spAutoFit/>
          </a:bodyPr>
          <a:lstStyle/>
          <a:p>
            <a:r>
              <a:rPr kumimoji="1" lang="en-US" altLang="ja-JP" sz="2400" dirty="0" smtClean="0"/>
              <a:t>60R</a:t>
            </a:r>
            <a:r>
              <a:rPr kumimoji="1" lang="en-US" altLang="ja-JP" sz="1600" dirty="0" smtClean="0"/>
              <a:t>L</a:t>
            </a:r>
            <a:endParaRPr kumimoji="1" lang="ja-JP" altLang="en-US" sz="2400" dirty="0"/>
          </a:p>
        </p:txBody>
      </p:sp>
      <p:cxnSp>
        <p:nvCxnSpPr>
          <p:cNvPr id="17" name="直線矢印コネクタ 16"/>
          <p:cNvCxnSpPr/>
          <p:nvPr/>
        </p:nvCxnSpPr>
        <p:spPr>
          <a:xfrm flipH="1">
            <a:off x="359024" y="2063860"/>
            <a:ext cx="1080120" cy="1656184"/>
          </a:xfrm>
          <a:prstGeom prst="straightConnector1">
            <a:avLst/>
          </a:prstGeom>
          <a:ln w="5715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503040" y="2855948"/>
            <a:ext cx="880369" cy="461665"/>
          </a:xfrm>
          <a:prstGeom prst="rect">
            <a:avLst/>
          </a:prstGeom>
          <a:solidFill>
            <a:schemeClr val="bg1"/>
          </a:solidFill>
          <a:ln>
            <a:solidFill>
              <a:srgbClr val="FF0000"/>
            </a:solidFill>
          </a:ln>
        </p:spPr>
        <p:txBody>
          <a:bodyPr wrap="none" rtlCol="0">
            <a:spAutoFit/>
          </a:bodyPr>
          <a:lstStyle/>
          <a:p>
            <a:r>
              <a:rPr kumimoji="1" lang="en-US" altLang="ja-JP" sz="2400" dirty="0" smtClean="0"/>
              <a:t>60R</a:t>
            </a:r>
            <a:r>
              <a:rPr kumimoji="1" lang="en-US" altLang="ja-JP" sz="1600" dirty="0" smtClean="0"/>
              <a:t>L</a:t>
            </a:r>
            <a:endParaRPr kumimoji="1" lang="ja-JP" altLang="en-US" sz="2400" dirty="0"/>
          </a:p>
        </p:txBody>
      </p:sp>
      <p:sp>
        <p:nvSpPr>
          <p:cNvPr id="22" name="テキスト ボックス 21"/>
          <p:cNvSpPr txBox="1"/>
          <p:nvPr/>
        </p:nvSpPr>
        <p:spPr>
          <a:xfrm>
            <a:off x="539552" y="5838363"/>
            <a:ext cx="8208912" cy="830997"/>
          </a:xfrm>
          <a:prstGeom prst="rect">
            <a:avLst/>
          </a:prstGeom>
          <a:noFill/>
        </p:spPr>
        <p:txBody>
          <a:bodyPr wrap="square" rtlCol="0">
            <a:spAutoFit/>
          </a:bodyPr>
          <a:lstStyle/>
          <a:p>
            <a:r>
              <a:rPr kumimoji="1" lang="en-US" altLang="ja-JP" sz="2400" dirty="0" smtClean="0"/>
              <a:t>We iteratively solve the equation of mo.  and EM field until steady state is settled down.</a:t>
            </a:r>
            <a:endParaRPr kumimoji="1" lang="ja-JP" altLang="en-US" sz="2400" dirty="0"/>
          </a:p>
        </p:txBody>
      </p:sp>
      <p:sp>
        <p:nvSpPr>
          <p:cNvPr id="15" name="テキスト ボックス 14"/>
          <p:cNvSpPr txBox="1"/>
          <p:nvPr/>
        </p:nvSpPr>
        <p:spPr>
          <a:xfrm>
            <a:off x="251520" y="188640"/>
            <a:ext cx="8388424" cy="83099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altLang="ja-JP" sz="2400" dirty="0" smtClean="0"/>
              <a:t>1. The outer gap can be reproduced under a few simple assumptions.</a:t>
            </a:r>
            <a:endParaRPr kumimoji="1" lang="ja-JP" altLang="en-US" sz="2400" dirty="0"/>
          </a:p>
        </p:txBody>
      </p:sp>
      <p:sp>
        <p:nvSpPr>
          <p:cNvPr id="4" name="テキスト ボックス 3"/>
          <p:cNvSpPr txBox="1"/>
          <p:nvPr/>
        </p:nvSpPr>
        <p:spPr>
          <a:xfrm>
            <a:off x="3059832" y="1196752"/>
            <a:ext cx="5642891" cy="523220"/>
          </a:xfrm>
          <a:prstGeom prst="rect">
            <a:avLst/>
          </a:prstGeom>
          <a:solidFill>
            <a:schemeClr val="accent2">
              <a:lumMod val="20000"/>
              <a:lumOff val="80000"/>
            </a:schemeClr>
          </a:solidFill>
        </p:spPr>
        <p:txBody>
          <a:bodyPr wrap="none" rtlCol="0">
            <a:spAutoFit/>
          </a:bodyPr>
          <a:lstStyle/>
          <a:p>
            <a:r>
              <a:rPr lang="en-US" altLang="ja-JP" sz="2800" dirty="0" smtClean="0"/>
              <a:t>(</a:t>
            </a:r>
            <a:r>
              <a:rPr lang="en-US" altLang="ja-JP" sz="2800" dirty="0" err="1" smtClean="0"/>
              <a:t>i</a:t>
            </a:r>
            <a:r>
              <a:rPr lang="en-US" altLang="ja-JP" sz="2800" dirty="0" smtClean="0"/>
              <a:t>)The system is</a:t>
            </a:r>
            <a:r>
              <a:rPr kumimoji="1" lang="en-US" altLang="ja-JP" sz="2800" dirty="0" smtClean="0"/>
              <a:t> axis-symmetric,</a:t>
            </a:r>
            <a:endParaRPr kumimoji="1" lang="ja-JP" altLang="en-US" sz="2800"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6" name="Picture 12"/>
          <p:cNvPicPr>
            <a:picLocks noChangeAspect="1" noChangeArrowheads="1"/>
          </p:cNvPicPr>
          <p:nvPr/>
        </p:nvPicPr>
        <p:blipFill>
          <a:blip r:embed="rId3" cstate="print"/>
          <a:srcRect/>
          <a:stretch>
            <a:fillRect/>
          </a:stretch>
        </p:blipFill>
        <p:spPr bwMode="auto">
          <a:xfrm>
            <a:off x="1169561" y="2060848"/>
            <a:ext cx="7974440" cy="1152128"/>
          </a:xfrm>
          <a:prstGeom prst="rect">
            <a:avLst/>
          </a:prstGeom>
          <a:noFill/>
          <a:ln w="9525">
            <a:noFill/>
            <a:miter lim="800000"/>
            <a:headEnd/>
            <a:tailEnd/>
          </a:ln>
        </p:spPr>
      </p:pic>
      <p:sp>
        <p:nvSpPr>
          <p:cNvPr id="286" name="テキスト ボックス 285"/>
          <p:cNvSpPr txBox="1"/>
          <p:nvPr/>
        </p:nvSpPr>
        <p:spPr>
          <a:xfrm>
            <a:off x="611560" y="1106741"/>
            <a:ext cx="8532440" cy="954107"/>
          </a:xfrm>
          <a:prstGeom prst="rect">
            <a:avLst/>
          </a:prstGeom>
          <a:solidFill>
            <a:schemeClr val="accent2">
              <a:lumMod val="20000"/>
              <a:lumOff val="80000"/>
            </a:schemeClr>
          </a:solidFill>
        </p:spPr>
        <p:txBody>
          <a:bodyPr wrap="square" rtlCol="0">
            <a:spAutoFit/>
          </a:bodyPr>
          <a:lstStyle/>
          <a:p>
            <a:r>
              <a:rPr kumimoji="1" lang="en-US" altLang="ja-JP" sz="2800" dirty="0" smtClean="0"/>
              <a:t>(ii) rel. eq. mo. </a:t>
            </a:r>
            <a:r>
              <a:rPr lang="en-US" altLang="ja-JP" sz="2800" dirty="0" smtClean="0"/>
              <a:t>for super particles with radiation drag force.</a:t>
            </a:r>
            <a:endParaRPr kumimoji="1" lang="ja-JP" altLang="en-US" sz="2800" dirty="0"/>
          </a:p>
        </p:txBody>
      </p:sp>
      <p:sp>
        <p:nvSpPr>
          <p:cNvPr id="291" name="テキスト ボックス 290"/>
          <p:cNvSpPr txBox="1"/>
          <p:nvPr/>
        </p:nvSpPr>
        <p:spPr>
          <a:xfrm>
            <a:off x="1619672" y="6021288"/>
            <a:ext cx="1778051" cy="461665"/>
          </a:xfrm>
          <a:prstGeom prst="rect">
            <a:avLst/>
          </a:prstGeom>
          <a:noFill/>
        </p:spPr>
        <p:txBody>
          <a:bodyPr wrap="none" rtlCol="0">
            <a:spAutoFit/>
          </a:bodyPr>
          <a:lstStyle/>
          <a:p>
            <a:r>
              <a:rPr kumimoji="1" lang="en-US" altLang="ja-JP" sz="2400" dirty="0" smtClean="0">
                <a:solidFill>
                  <a:schemeClr val="accent6">
                    <a:lumMod val="50000"/>
                  </a:schemeClr>
                </a:solidFill>
              </a:rPr>
              <a:t>B-field line</a:t>
            </a:r>
            <a:endParaRPr kumimoji="1" lang="ja-JP" altLang="en-US" sz="2400" dirty="0">
              <a:solidFill>
                <a:schemeClr val="accent6">
                  <a:lumMod val="50000"/>
                </a:schemeClr>
              </a:solidFill>
            </a:endParaRPr>
          </a:p>
        </p:txBody>
      </p:sp>
      <p:sp>
        <p:nvSpPr>
          <p:cNvPr id="327" name="円/楕円 326"/>
          <p:cNvSpPr/>
          <p:nvPr/>
        </p:nvSpPr>
        <p:spPr>
          <a:xfrm>
            <a:off x="683568" y="3068960"/>
            <a:ext cx="936104" cy="936104"/>
          </a:xfrm>
          <a:prstGeom prst="ellipse">
            <a:avLst/>
          </a:prstGeom>
          <a:solidFill>
            <a:srgbClr val="FF9966"/>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0" name="フリーフォーム 289"/>
          <p:cNvSpPr/>
          <p:nvPr/>
        </p:nvSpPr>
        <p:spPr>
          <a:xfrm>
            <a:off x="1166648" y="3105807"/>
            <a:ext cx="1623849" cy="2774731"/>
          </a:xfrm>
          <a:custGeom>
            <a:avLst/>
            <a:gdLst>
              <a:gd name="connsiteX0" fmla="*/ 0 w 1623849"/>
              <a:gd name="connsiteY0" fmla="*/ 110359 h 2774731"/>
              <a:gd name="connsiteX1" fmla="*/ 362607 w 1623849"/>
              <a:gd name="connsiteY1" fmla="*/ 0 h 2774731"/>
              <a:gd name="connsiteX2" fmla="*/ 788276 w 1623849"/>
              <a:gd name="connsiteY2" fmla="*/ 31531 h 2774731"/>
              <a:gd name="connsiteX3" fmla="*/ 1103586 w 1623849"/>
              <a:gd name="connsiteY3" fmla="*/ 189186 h 2774731"/>
              <a:gd name="connsiteX4" fmla="*/ 1340069 w 1623849"/>
              <a:gd name="connsiteY4" fmla="*/ 441434 h 2774731"/>
              <a:gd name="connsiteX5" fmla="*/ 1497724 w 1623849"/>
              <a:gd name="connsiteY5" fmla="*/ 693683 h 2774731"/>
              <a:gd name="connsiteX6" fmla="*/ 1592318 w 1623849"/>
              <a:gd name="connsiteY6" fmla="*/ 1024759 h 2774731"/>
              <a:gd name="connsiteX7" fmla="*/ 1623849 w 1623849"/>
              <a:gd name="connsiteY7" fmla="*/ 1403131 h 2774731"/>
              <a:gd name="connsiteX8" fmla="*/ 1623849 w 1623849"/>
              <a:gd name="connsiteY8" fmla="*/ 1813034 h 2774731"/>
              <a:gd name="connsiteX9" fmla="*/ 1545021 w 1623849"/>
              <a:gd name="connsiteY9" fmla="*/ 2254469 h 2774731"/>
              <a:gd name="connsiteX10" fmla="*/ 1434662 w 1623849"/>
              <a:gd name="connsiteY10" fmla="*/ 2506717 h 2774731"/>
              <a:gd name="connsiteX11" fmla="*/ 1261242 w 1623849"/>
              <a:gd name="connsiteY11" fmla="*/ 2774731 h 2774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3849" h="2774731">
                <a:moveTo>
                  <a:pt x="0" y="110359"/>
                </a:moveTo>
                <a:lnTo>
                  <a:pt x="362607" y="0"/>
                </a:lnTo>
                <a:lnTo>
                  <a:pt x="788276" y="31531"/>
                </a:lnTo>
                <a:lnTo>
                  <a:pt x="1103586" y="189186"/>
                </a:lnTo>
                <a:lnTo>
                  <a:pt x="1340069" y="441434"/>
                </a:lnTo>
                <a:lnTo>
                  <a:pt x="1497724" y="693683"/>
                </a:lnTo>
                <a:lnTo>
                  <a:pt x="1592318" y="1024759"/>
                </a:lnTo>
                <a:lnTo>
                  <a:pt x="1623849" y="1403131"/>
                </a:lnTo>
                <a:lnTo>
                  <a:pt x="1623849" y="1813034"/>
                </a:lnTo>
                <a:lnTo>
                  <a:pt x="1545021" y="2254469"/>
                </a:lnTo>
                <a:lnTo>
                  <a:pt x="1434662" y="2506717"/>
                </a:lnTo>
                <a:lnTo>
                  <a:pt x="1261242" y="2774731"/>
                </a:lnTo>
              </a:path>
            </a:pathLst>
          </a:custGeom>
          <a:ln w="57150">
            <a:solidFill>
              <a:schemeClr val="accent6">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28" name="円/楕円 327"/>
          <p:cNvSpPr/>
          <p:nvPr/>
        </p:nvSpPr>
        <p:spPr>
          <a:xfrm>
            <a:off x="2555776" y="3933056"/>
            <a:ext cx="360040"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9" name="右矢印 328"/>
          <p:cNvSpPr/>
          <p:nvPr/>
        </p:nvSpPr>
        <p:spPr>
          <a:xfrm rot="614013">
            <a:off x="2649830" y="4041787"/>
            <a:ext cx="1440160" cy="360040"/>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0" name="フリーフォーム 329"/>
          <p:cNvSpPr/>
          <p:nvPr/>
        </p:nvSpPr>
        <p:spPr>
          <a:xfrm>
            <a:off x="1781503" y="3515710"/>
            <a:ext cx="2175642" cy="567559"/>
          </a:xfrm>
          <a:custGeom>
            <a:avLst/>
            <a:gdLst>
              <a:gd name="connsiteX0" fmla="*/ 0 w 2175642"/>
              <a:gd name="connsiteY0" fmla="*/ 0 h 567559"/>
              <a:gd name="connsiteX1" fmla="*/ 157656 w 2175642"/>
              <a:gd name="connsiteY1" fmla="*/ 157656 h 567559"/>
              <a:gd name="connsiteX2" fmla="*/ 362607 w 2175642"/>
              <a:gd name="connsiteY2" fmla="*/ 283780 h 567559"/>
              <a:gd name="connsiteX3" fmla="*/ 536028 w 2175642"/>
              <a:gd name="connsiteY3" fmla="*/ 409904 h 567559"/>
              <a:gd name="connsiteX4" fmla="*/ 772511 w 2175642"/>
              <a:gd name="connsiteY4" fmla="*/ 488731 h 567559"/>
              <a:gd name="connsiteX5" fmla="*/ 1103587 w 2175642"/>
              <a:gd name="connsiteY5" fmla="*/ 567559 h 567559"/>
              <a:gd name="connsiteX6" fmla="*/ 1466194 w 2175642"/>
              <a:gd name="connsiteY6" fmla="*/ 567559 h 567559"/>
              <a:gd name="connsiteX7" fmla="*/ 1954925 w 2175642"/>
              <a:gd name="connsiteY7" fmla="*/ 472966 h 567559"/>
              <a:gd name="connsiteX8" fmla="*/ 2175642 w 2175642"/>
              <a:gd name="connsiteY8" fmla="*/ 378373 h 567559"/>
              <a:gd name="connsiteX9" fmla="*/ 2175642 w 2175642"/>
              <a:gd name="connsiteY9" fmla="*/ 378373 h 567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5642" h="567559">
                <a:moveTo>
                  <a:pt x="0" y="0"/>
                </a:moveTo>
                <a:lnTo>
                  <a:pt x="157656" y="157656"/>
                </a:lnTo>
                <a:lnTo>
                  <a:pt x="362607" y="283780"/>
                </a:lnTo>
                <a:lnTo>
                  <a:pt x="536028" y="409904"/>
                </a:lnTo>
                <a:lnTo>
                  <a:pt x="772511" y="488731"/>
                </a:lnTo>
                <a:lnTo>
                  <a:pt x="1103587" y="567559"/>
                </a:lnTo>
                <a:lnTo>
                  <a:pt x="1466194" y="567559"/>
                </a:lnTo>
                <a:lnTo>
                  <a:pt x="1954925" y="472966"/>
                </a:lnTo>
                <a:lnTo>
                  <a:pt x="2175642" y="378373"/>
                </a:lnTo>
                <a:lnTo>
                  <a:pt x="2175642" y="378373"/>
                </a:lnTo>
              </a:path>
            </a:pathLst>
          </a:custGeom>
          <a:ln w="76200">
            <a:solidFill>
              <a:srgbClr val="33CC33"/>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332" name="直線矢印コネクタ 331"/>
          <p:cNvCxnSpPr/>
          <p:nvPr/>
        </p:nvCxnSpPr>
        <p:spPr>
          <a:xfrm flipV="1">
            <a:off x="1043608" y="2492896"/>
            <a:ext cx="0" cy="7920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3" name="右カーブ矢印 332"/>
          <p:cNvSpPr/>
          <p:nvPr/>
        </p:nvSpPr>
        <p:spPr>
          <a:xfrm>
            <a:off x="539552" y="2780928"/>
            <a:ext cx="360040" cy="43204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34" name="テキスト ボックス 333"/>
          <p:cNvSpPr txBox="1"/>
          <p:nvPr/>
        </p:nvSpPr>
        <p:spPr>
          <a:xfrm>
            <a:off x="3563888" y="3429000"/>
            <a:ext cx="829073" cy="461665"/>
          </a:xfrm>
          <a:prstGeom prst="rect">
            <a:avLst/>
          </a:prstGeom>
          <a:noFill/>
        </p:spPr>
        <p:txBody>
          <a:bodyPr wrap="none" rtlCol="0">
            <a:spAutoFit/>
          </a:bodyPr>
          <a:lstStyle/>
          <a:p>
            <a:r>
              <a:rPr lang="en-US" altLang="ja-JP" sz="2400" dirty="0" smtClean="0">
                <a:solidFill>
                  <a:srgbClr val="00B050"/>
                </a:solidFill>
              </a:rPr>
              <a:t>path</a:t>
            </a:r>
            <a:endParaRPr kumimoji="1" lang="ja-JP" altLang="en-US" sz="2400" dirty="0">
              <a:solidFill>
                <a:srgbClr val="00B050"/>
              </a:solidFill>
            </a:endParaRPr>
          </a:p>
        </p:txBody>
      </p:sp>
      <p:sp>
        <p:nvSpPr>
          <p:cNvPr id="337" name="テキスト ボックス 336"/>
          <p:cNvSpPr txBox="1"/>
          <p:nvPr/>
        </p:nvSpPr>
        <p:spPr>
          <a:xfrm rot="686618">
            <a:off x="2837375" y="4453111"/>
            <a:ext cx="1696298" cy="830997"/>
          </a:xfrm>
          <a:prstGeom prst="rect">
            <a:avLst/>
          </a:prstGeom>
          <a:noFill/>
        </p:spPr>
        <p:txBody>
          <a:bodyPr wrap="none" rtlCol="0">
            <a:spAutoFit/>
          </a:bodyPr>
          <a:lstStyle/>
          <a:p>
            <a:r>
              <a:rPr kumimoji="1" lang="en-US" altLang="ja-JP" sz="2400" dirty="0" smtClean="0">
                <a:solidFill>
                  <a:srgbClr val="002060"/>
                </a:solidFill>
              </a:rPr>
              <a:t>Curvature </a:t>
            </a:r>
          </a:p>
          <a:p>
            <a:r>
              <a:rPr lang="en-US" altLang="ja-JP" sz="2400" dirty="0" smtClean="0">
                <a:solidFill>
                  <a:srgbClr val="002060"/>
                </a:solidFill>
              </a:rPr>
              <a:t>radiation</a:t>
            </a:r>
            <a:endParaRPr kumimoji="1" lang="ja-JP" altLang="en-US" sz="2400" dirty="0">
              <a:solidFill>
                <a:srgbClr val="002060"/>
              </a:solidFill>
            </a:endParaRPr>
          </a:p>
        </p:txBody>
      </p:sp>
      <p:sp>
        <p:nvSpPr>
          <p:cNvPr id="338" name="右矢印 337"/>
          <p:cNvSpPr/>
          <p:nvPr/>
        </p:nvSpPr>
        <p:spPr>
          <a:xfrm rot="11246488">
            <a:off x="1856282" y="3901499"/>
            <a:ext cx="648072" cy="36004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339" name="テキスト ボックス 338"/>
          <p:cNvSpPr txBox="1"/>
          <p:nvPr/>
        </p:nvSpPr>
        <p:spPr>
          <a:xfrm rot="463880">
            <a:off x="615453" y="4139817"/>
            <a:ext cx="1760418" cy="830997"/>
          </a:xfrm>
          <a:prstGeom prst="rect">
            <a:avLst/>
          </a:prstGeom>
          <a:noFill/>
        </p:spPr>
        <p:txBody>
          <a:bodyPr wrap="none" rtlCol="0">
            <a:spAutoFit/>
          </a:bodyPr>
          <a:lstStyle/>
          <a:p>
            <a:r>
              <a:rPr kumimoji="1" lang="en-US" altLang="ja-JP" sz="2400" dirty="0" smtClean="0">
                <a:solidFill>
                  <a:srgbClr val="FF0000"/>
                </a:solidFill>
              </a:rPr>
              <a:t>Radiation</a:t>
            </a:r>
          </a:p>
          <a:p>
            <a:r>
              <a:rPr lang="en-US" altLang="ja-JP" sz="2400" dirty="0" smtClean="0">
                <a:solidFill>
                  <a:srgbClr val="FF0000"/>
                </a:solidFill>
              </a:rPr>
              <a:t>Drag force</a:t>
            </a:r>
            <a:endParaRPr kumimoji="1" lang="ja-JP" altLang="en-US" sz="2400" dirty="0">
              <a:solidFill>
                <a:srgbClr val="FF0000"/>
              </a:solidFill>
            </a:endParaRPr>
          </a:p>
        </p:txBody>
      </p:sp>
      <p:sp>
        <p:nvSpPr>
          <p:cNvPr id="340" name="テキスト ボックス 339"/>
          <p:cNvSpPr txBox="1"/>
          <p:nvPr/>
        </p:nvSpPr>
        <p:spPr>
          <a:xfrm>
            <a:off x="251520" y="188640"/>
            <a:ext cx="8388424" cy="83099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altLang="ja-JP" sz="2400" dirty="0" smtClean="0"/>
              <a:t>1. The outer gap can be reproduced under a few simple assumptions. (cont.)</a:t>
            </a:r>
            <a:endParaRPr kumimoji="1" lang="ja-JP" altLang="en-US" sz="2400" dirty="0"/>
          </a:p>
        </p:txBody>
      </p:sp>
      <p:sp>
        <p:nvSpPr>
          <p:cNvPr id="325" name="テキスト ボックス 324"/>
          <p:cNvSpPr txBox="1"/>
          <p:nvPr/>
        </p:nvSpPr>
        <p:spPr>
          <a:xfrm>
            <a:off x="4860032" y="2852936"/>
            <a:ext cx="3995936" cy="3416320"/>
          </a:xfrm>
          <a:prstGeom prst="rect">
            <a:avLst/>
          </a:prstGeom>
          <a:noFill/>
        </p:spPr>
        <p:txBody>
          <a:bodyPr wrap="square" rtlCol="0">
            <a:spAutoFit/>
          </a:bodyPr>
          <a:lstStyle/>
          <a:p>
            <a:pPr marL="457200" indent="-457200">
              <a:buAutoNum type="arabicPeriod"/>
            </a:pPr>
            <a:r>
              <a:rPr lang="en-US" altLang="ja-JP" sz="2400" dirty="0" smtClean="0"/>
              <a:t>(m, q) are chosen so that any plasma drift motions are tracked correctly. </a:t>
            </a:r>
            <a:r>
              <a:rPr lang="en-US" altLang="ja-JP" sz="2400" dirty="0" err="1" smtClean="0"/>
              <a:t>dt</a:t>
            </a:r>
            <a:r>
              <a:rPr lang="en-US" altLang="ja-JP" sz="2400" dirty="0" smtClean="0"/>
              <a:t>&lt;&lt; gyro-period</a:t>
            </a:r>
            <a:endParaRPr kumimoji="1" lang="en-US" altLang="ja-JP" sz="2400" dirty="0" smtClean="0"/>
          </a:p>
          <a:p>
            <a:pPr marL="457200" indent="-457200">
              <a:buAutoNum type="arabicPeriod"/>
            </a:pPr>
            <a:r>
              <a:rPr lang="en-US" altLang="ja-JP" sz="2400" dirty="0" smtClean="0"/>
              <a:t>Radiation drag force is taken into account in the lowest order approximation.</a:t>
            </a:r>
            <a:endParaRPr kumimoji="1" lang="en-US" altLang="ja-JP" sz="2400" dirty="0" smtClean="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p:cNvSpPr/>
          <p:nvPr/>
        </p:nvSpPr>
        <p:spPr>
          <a:xfrm>
            <a:off x="251520" y="3330087"/>
            <a:ext cx="8640960" cy="252028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986" name="Text Box 5"/>
          <p:cNvSpPr txBox="1">
            <a:spLocks noChangeArrowheads="1"/>
          </p:cNvSpPr>
          <p:nvPr/>
        </p:nvSpPr>
        <p:spPr bwMode="auto">
          <a:xfrm>
            <a:off x="395536" y="1268760"/>
            <a:ext cx="8432800" cy="2062103"/>
          </a:xfrm>
          <a:prstGeom prst="rect">
            <a:avLst/>
          </a:prstGeom>
          <a:noFill/>
          <a:ln w="9525">
            <a:noFill/>
            <a:miter lim="800000"/>
            <a:headEnd/>
            <a:tailEnd/>
          </a:ln>
        </p:spPr>
        <p:txBody>
          <a:bodyPr wrap="square">
            <a:spAutoFit/>
          </a:bodyPr>
          <a:lstStyle/>
          <a:p>
            <a:r>
              <a:rPr lang="en-US" altLang="ja-JP" sz="3200" dirty="0" smtClean="0"/>
              <a:t>(iii) Plasma sources are provided for </a:t>
            </a:r>
          </a:p>
          <a:p>
            <a:r>
              <a:rPr lang="en-US" altLang="ja-JP" sz="3200" dirty="0" smtClean="0"/>
              <a:t> - free emission from NS surface </a:t>
            </a:r>
          </a:p>
          <a:p>
            <a:r>
              <a:rPr lang="en-US" altLang="ja-JP" sz="3200" dirty="0" smtClean="0"/>
              <a:t> - pair creation if E// &gt; Ec. (on the spot approx.)</a:t>
            </a:r>
            <a:endParaRPr lang="en-US" altLang="ja-JP" sz="3200" dirty="0"/>
          </a:p>
        </p:txBody>
      </p:sp>
      <p:sp>
        <p:nvSpPr>
          <p:cNvPr id="6" name="フリーフォーム 5"/>
          <p:cNvSpPr/>
          <p:nvPr/>
        </p:nvSpPr>
        <p:spPr>
          <a:xfrm>
            <a:off x="979278" y="4328635"/>
            <a:ext cx="2527300" cy="304800"/>
          </a:xfrm>
          <a:custGeom>
            <a:avLst/>
            <a:gdLst>
              <a:gd name="connsiteX0" fmla="*/ 0 w 2526224"/>
              <a:gd name="connsiteY0" fmla="*/ 304799 h 304799"/>
              <a:gd name="connsiteX1" fmla="*/ 867905 w 2526224"/>
              <a:gd name="connsiteY1" fmla="*/ 56826 h 304799"/>
              <a:gd name="connsiteX2" fmla="*/ 1596326 w 2526224"/>
              <a:gd name="connsiteY2" fmla="*/ 25830 h 304799"/>
              <a:gd name="connsiteX3" fmla="*/ 2526224 w 2526224"/>
              <a:gd name="connsiteY3" fmla="*/ 211809 h 304799"/>
            </a:gdLst>
            <a:ahLst/>
            <a:cxnLst>
              <a:cxn ang="0">
                <a:pos x="connsiteX0" y="connsiteY0"/>
              </a:cxn>
              <a:cxn ang="0">
                <a:pos x="connsiteX1" y="connsiteY1"/>
              </a:cxn>
              <a:cxn ang="0">
                <a:pos x="connsiteX2" y="connsiteY2"/>
              </a:cxn>
              <a:cxn ang="0">
                <a:pos x="connsiteX3" y="connsiteY3"/>
              </a:cxn>
            </a:cxnLst>
            <a:rect l="l" t="t" r="r" b="b"/>
            <a:pathLst>
              <a:path w="2526224" h="304799">
                <a:moveTo>
                  <a:pt x="0" y="304799"/>
                </a:moveTo>
                <a:cubicBezTo>
                  <a:pt x="300925" y="204060"/>
                  <a:pt x="601851" y="103321"/>
                  <a:pt x="867905" y="56826"/>
                </a:cubicBezTo>
                <a:cubicBezTo>
                  <a:pt x="1133959" y="10331"/>
                  <a:pt x="1319940" y="0"/>
                  <a:pt x="1596326" y="25830"/>
                </a:cubicBezTo>
                <a:cubicBezTo>
                  <a:pt x="1872712" y="51660"/>
                  <a:pt x="2199468" y="131734"/>
                  <a:pt x="2526224" y="211809"/>
                </a:cubicBezTo>
              </a:path>
            </a:pathLst>
          </a:custGeom>
          <a:ln w="38100">
            <a:solidFill>
              <a:schemeClr val="accent1">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sz="3200"/>
          </a:p>
        </p:txBody>
      </p:sp>
      <p:sp>
        <p:nvSpPr>
          <p:cNvPr id="41990" name="テキスト ボックス 6"/>
          <p:cNvSpPr txBox="1">
            <a:spLocks noChangeArrowheads="1"/>
          </p:cNvSpPr>
          <p:nvPr/>
        </p:nvSpPr>
        <p:spPr bwMode="auto">
          <a:xfrm>
            <a:off x="3703428" y="4250847"/>
            <a:ext cx="404278" cy="584775"/>
          </a:xfrm>
          <a:prstGeom prst="rect">
            <a:avLst/>
          </a:prstGeom>
          <a:noFill/>
          <a:ln w="9525">
            <a:noFill/>
            <a:miter lim="800000"/>
            <a:headEnd/>
            <a:tailEnd/>
          </a:ln>
        </p:spPr>
        <p:txBody>
          <a:bodyPr wrap="none">
            <a:spAutoFit/>
          </a:bodyPr>
          <a:lstStyle/>
          <a:p>
            <a:r>
              <a:rPr lang="en-US" altLang="ja-JP" sz="3200"/>
              <a:t>B</a:t>
            </a:r>
            <a:endParaRPr lang="ja-JP" altLang="en-US" sz="3200"/>
          </a:p>
        </p:txBody>
      </p:sp>
      <p:sp>
        <p:nvSpPr>
          <p:cNvPr id="8" name="フリーフォーム 7"/>
          <p:cNvSpPr/>
          <p:nvPr/>
        </p:nvSpPr>
        <p:spPr>
          <a:xfrm>
            <a:off x="1049128" y="3888897"/>
            <a:ext cx="3128963" cy="361950"/>
          </a:xfrm>
          <a:custGeom>
            <a:avLst/>
            <a:gdLst>
              <a:gd name="connsiteX0" fmla="*/ 0 w 2526224"/>
              <a:gd name="connsiteY0" fmla="*/ 304799 h 304799"/>
              <a:gd name="connsiteX1" fmla="*/ 867905 w 2526224"/>
              <a:gd name="connsiteY1" fmla="*/ 56826 h 304799"/>
              <a:gd name="connsiteX2" fmla="*/ 1596326 w 2526224"/>
              <a:gd name="connsiteY2" fmla="*/ 25830 h 304799"/>
              <a:gd name="connsiteX3" fmla="*/ 2526224 w 2526224"/>
              <a:gd name="connsiteY3" fmla="*/ 211809 h 304799"/>
            </a:gdLst>
            <a:ahLst/>
            <a:cxnLst>
              <a:cxn ang="0">
                <a:pos x="connsiteX0" y="connsiteY0"/>
              </a:cxn>
              <a:cxn ang="0">
                <a:pos x="connsiteX1" y="connsiteY1"/>
              </a:cxn>
              <a:cxn ang="0">
                <a:pos x="connsiteX2" y="connsiteY2"/>
              </a:cxn>
              <a:cxn ang="0">
                <a:pos x="connsiteX3" y="connsiteY3"/>
              </a:cxn>
            </a:cxnLst>
            <a:rect l="l" t="t" r="r" b="b"/>
            <a:pathLst>
              <a:path w="2526224" h="304799">
                <a:moveTo>
                  <a:pt x="0" y="304799"/>
                </a:moveTo>
                <a:cubicBezTo>
                  <a:pt x="300925" y="204060"/>
                  <a:pt x="601851" y="103321"/>
                  <a:pt x="867905" y="56826"/>
                </a:cubicBezTo>
                <a:cubicBezTo>
                  <a:pt x="1133959" y="10331"/>
                  <a:pt x="1319940" y="0"/>
                  <a:pt x="1596326" y="25830"/>
                </a:cubicBezTo>
                <a:cubicBezTo>
                  <a:pt x="1872712" y="51660"/>
                  <a:pt x="2199468" y="131734"/>
                  <a:pt x="2526224" y="211809"/>
                </a:cubicBezTo>
              </a:path>
            </a:pathLst>
          </a:custGeom>
          <a:ln w="38100">
            <a:solidFill>
              <a:schemeClr val="accent1">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sz="3200"/>
          </a:p>
        </p:txBody>
      </p:sp>
      <p:cxnSp>
        <p:nvCxnSpPr>
          <p:cNvPr id="10" name="直線矢印コネクタ 9"/>
          <p:cNvCxnSpPr>
            <a:endCxn id="6" idx="1"/>
          </p:cNvCxnSpPr>
          <p:nvPr/>
        </p:nvCxnSpPr>
        <p:spPr>
          <a:xfrm flipV="1">
            <a:off x="1290428" y="4385785"/>
            <a:ext cx="557213" cy="106362"/>
          </a:xfrm>
          <a:prstGeom prst="straightConnector1">
            <a:avLst/>
          </a:prstGeom>
          <a:ln w="5715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flipV="1">
            <a:off x="1411078" y="3888897"/>
            <a:ext cx="1809750" cy="482600"/>
          </a:xfrm>
          <a:prstGeom prst="line">
            <a:avLst/>
          </a:prstGeom>
          <a:ln w="57150">
            <a:solidFill>
              <a:srgbClr val="FFC000"/>
            </a:solidFill>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a:off x="3203848" y="3917140"/>
            <a:ext cx="603250" cy="14287"/>
          </a:xfrm>
          <a:prstGeom prst="straightConnector1">
            <a:avLst/>
          </a:prstGeom>
          <a:ln w="5715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flipV="1">
            <a:off x="3203848" y="3690127"/>
            <a:ext cx="603250" cy="120650"/>
          </a:xfrm>
          <a:prstGeom prst="straightConnector1">
            <a:avLst/>
          </a:prstGeom>
          <a:ln w="57150">
            <a:solidFill>
              <a:srgbClr val="0070C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flipV="1">
            <a:off x="1773028" y="3768247"/>
            <a:ext cx="3860800" cy="603250"/>
          </a:xfrm>
          <a:prstGeom prst="line">
            <a:avLst/>
          </a:prstGeom>
          <a:ln w="38100">
            <a:solidFill>
              <a:srgbClr val="FFC000"/>
            </a:solidFill>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flipV="1">
            <a:off x="251520" y="3888897"/>
            <a:ext cx="5382308" cy="1673438"/>
          </a:xfrm>
          <a:prstGeom prst="line">
            <a:avLst/>
          </a:prstGeom>
          <a:ln w="38100">
            <a:solidFill>
              <a:srgbClr val="FFFF00"/>
            </a:solidFill>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2002" name="テキスト ボックス 30"/>
          <p:cNvSpPr txBox="1">
            <a:spLocks noChangeArrowheads="1"/>
          </p:cNvSpPr>
          <p:nvPr/>
        </p:nvSpPr>
        <p:spPr bwMode="auto">
          <a:xfrm>
            <a:off x="899592" y="4626231"/>
            <a:ext cx="3273653" cy="584775"/>
          </a:xfrm>
          <a:prstGeom prst="rect">
            <a:avLst/>
          </a:prstGeom>
          <a:noFill/>
          <a:ln w="9525">
            <a:noFill/>
            <a:miter lim="800000"/>
            <a:headEnd/>
            <a:tailEnd/>
          </a:ln>
        </p:spPr>
        <p:txBody>
          <a:bodyPr wrap="none">
            <a:spAutoFit/>
          </a:bodyPr>
          <a:lstStyle/>
          <a:p>
            <a:r>
              <a:rPr lang="el-GR" altLang="ja-JP" sz="3200" dirty="0">
                <a:latin typeface="HGP明朝B" pitchFamily="18" charset="-128"/>
                <a:ea typeface="HGP明朝B" pitchFamily="18" charset="-128"/>
              </a:rPr>
              <a:t>γ</a:t>
            </a:r>
            <a:r>
              <a:rPr lang="ja-JP" altLang="en-US" sz="3200" dirty="0">
                <a:latin typeface="HGP明朝B" pitchFamily="18" charset="-128"/>
                <a:ea typeface="HGP明朝B" pitchFamily="18" charset="-128"/>
              </a:rPr>
              <a:t>＋</a:t>
            </a:r>
            <a:r>
              <a:rPr lang="en-US" altLang="ja-JP" sz="3200" dirty="0">
                <a:latin typeface="HGP明朝B" pitchFamily="18" charset="-128"/>
                <a:ea typeface="HGP明朝B" pitchFamily="18" charset="-128"/>
              </a:rPr>
              <a:t>B </a:t>
            </a:r>
            <a:r>
              <a:rPr lang="en-US" altLang="ja-JP" sz="3200" dirty="0">
                <a:latin typeface="HGP明朝B" pitchFamily="18" charset="-128"/>
                <a:ea typeface="HGP明朝B" pitchFamily="18" charset="-128"/>
                <a:sym typeface="Wingdings" pitchFamily="2" charset="2"/>
              </a:rPr>
              <a:t>e+ </a:t>
            </a:r>
            <a:r>
              <a:rPr lang="ja-JP" altLang="en-US" sz="3200" dirty="0">
                <a:latin typeface="HGP明朝B" pitchFamily="18" charset="-128"/>
                <a:ea typeface="HGP明朝B" pitchFamily="18" charset="-128"/>
                <a:sym typeface="Wingdings" pitchFamily="2" charset="2"/>
              </a:rPr>
              <a:t>＋</a:t>
            </a:r>
            <a:r>
              <a:rPr lang="en-US" altLang="ja-JP" sz="3200" dirty="0">
                <a:latin typeface="HGP明朝B" pitchFamily="18" charset="-128"/>
                <a:ea typeface="HGP明朝B" pitchFamily="18" charset="-128"/>
                <a:sym typeface="Wingdings" pitchFamily="2" charset="2"/>
              </a:rPr>
              <a:t> e-</a:t>
            </a:r>
            <a:endParaRPr lang="ja-JP" altLang="en-US" sz="3200" dirty="0">
              <a:latin typeface="HGP明朝B" pitchFamily="18" charset="-128"/>
              <a:ea typeface="HGP明朝B" pitchFamily="18" charset="-128"/>
            </a:endParaRPr>
          </a:p>
        </p:txBody>
      </p:sp>
      <p:sp>
        <p:nvSpPr>
          <p:cNvPr id="42003" name="テキスト ボックス 31"/>
          <p:cNvSpPr txBox="1">
            <a:spLocks noChangeArrowheads="1"/>
          </p:cNvSpPr>
          <p:nvPr/>
        </p:nvSpPr>
        <p:spPr bwMode="auto">
          <a:xfrm>
            <a:off x="4668628" y="4130197"/>
            <a:ext cx="4073551" cy="584775"/>
          </a:xfrm>
          <a:prstGeom prst="rect">
            <a:avLst/>
          </a:prstGeom>
          <a:noFill/>
          <a:ln w="9525">
            <a:noFill/>
            <a:miter lim="800000"/>
            <a:headEnd/>
            <a:tailEnd/>
          </a:ln>
        </p:spPr>
        <p:txBody>
          <a:bodyPr wrap="none">
            <a:spAutoFit/>
          </a:bodyPr>
          <a:lstStyle/>
          <a:p>
            <a:r>
              <a:rPr lang="el-GR" altLang="ja-JP" sz="3200">
                <a:latin typeface="HGP明朝B" pitchFamily="18" charset="-128"/>
                <a:ea typeface="HGP明朝B" pitchFamily="18" charset="-128"/>
              </a:rPr>
              <a:t>γ</a:t>
            </a:r>
            <a:r>
              <a:rPr lang="ja-JP" altLang="en-US" sz="3200">
                <a:latin typeface="HGP明朝B" pitchFamily="18" charset="-128"/>
                <a:ea typeface="HGP明朝B" pitchFamily="18" charset="-128"/>
              </a:rPr>
              <a:t>＋</a:t>
            </a:r>
            <a:r>
              <a:rPr lang="en-US" altLang="ja-JP" sz="3200">
                <a:latin typeface="HGP明朝B" pitchFamily="18" charset="-128"/>
                <a:ea typeface="HGP明朝B" pitchFamily="18" charset="-128"/>
              </a:rPr>
              <a:t>X-ray </a:t>
            </a:r>
            <a:r>
              <a:rPr lang="en-US" altLang="ja-JP" sz="3200">
                <a:latin typeface="HGP明朝B" pitchFamily="18" charset="-128"/>
                <a:ea typeface="HGP明朝B" pitchFamily="18" charset="-128"/>
                <a:sym typeface="Wingdings" pitchFamily="2" charset="2"/>
              </a:rPr>
              <a:t>e+ </a:t>
            </a:r>
            <a:r>
              <a:rPr lang="ja-JP" altLang="en-US" sz="3200">
                <a:latin typeface="HGP明朝B" pitchFamily="18" charset="-128"/>
                <a:ea typeface="HGP明朝B" pitchFamily="18" charset="-128"/>
                <a:sym typeface="Wingdings" pitchFamily="2" charset="2"/>
              </a:rPr>
              <a:t>＋</a:t>
            </a:r>
            <a:r>
              <a:rPr lang="en-US" altLang="ja-JP" sz="3200">
                <a:latin typeface="HGP明朝B" pitchFamily="18" charset="-128"/>
                <a:ea typeface="HGP明朝B" pitchFamily="18" charset="-128"/>
                <a:sym typeface="Wingdings" pitchFamily="2" charset="2"/>
              </a:rPr>
              <a:t> e-</a:t>
            </a:r>
            <a:endParaRPr lang="ja-JP" altLang="en-US" sz="3200">
              <a:latin typeface="HGP明朝B" pitchFamily="18" charset="-128"/>
              <a:ea typeface="HGP明朝B" pitchFamily="18" charset="-128"/>
            </a:endParaRPr>
          </a:p>
        </p:txBody>
      </p:sp>
      <p:sp>
        <p:nvSpPr>
          <p:cNvPr id="20" name="テキスト ボックス 19"/>
          <p:cNvSpPr txBox="1"/>
          <p:nvPr/>
        </p:nvSpPr>
        <p:spPr>
          <a:xfrm>
            <a:off x="4644008" y="5130287"/>
            <a:ext cx="3960440" cy="461665"/>
          </a:xfrm>
          <a:prstGeom prst="rect">
            <a:avLst/>
          </a:prstGeom>
          <a:noFill/>
        </p:spPr>
        <p:txBody>
          <a:bodyPr wrap="square" rtlCol="0">
            <a:spAutoFit/>
          </a:bodyPr>
          <a:lstStyle/>
          <a:p>
            <a:r>
              <a:rPr kumimoji="1" lang="en-US" altLang="ja-JP" sz="2400" dirty="0" smtClean="0"/>
              <a:t>Two photon pair creation</a:t>
            </a:r>
            <a:endParaRPr kumimoji="1" lang="ja-JP" altLang="en-US" sz="2400" dirty="0"/>
          </a:p>
        </p:txBody>
      </p:sp>
      <p:cxnSp>
        <p:nvCxnSpPr>
          <p:cNvPr id="21" name="直線矢印コネクタ 20"/>
          <p:cNvCxnSpPr/>
          <p:nvPr/>
        </p:nvCxnSpPr>
        <p:spPr>
          <a:xfrm>
            <a:off x="5796136" y="3845132"/>
            <a:ext cx="603250" cy="14287"/>
          </a:xfrm>
          <a:prstGeom prst="straightConnector1">
            <a:avLst/>
          </a:prstGeom>
          <a:ln w="5715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flipV="1">
            <a:off x="5796136" y="3618119"/>
            <a:ext cx="603250" cy="120650"/>
          </a:xfrm>
          <a:prstGeom prst="straightConnector1">
            <a:avLst/>
          </a:prstGeom>
          <a:ln w="57150">
            <a:solidFill>
              <a:srgbClr val="0070C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 name="右矢印 24"/>
          <p:cNvSpPr/>
          <p:nvPr/>
        </p:nvSpPr>
        <p:spPr>
          <a:xfrm rot="20643501">
            <a:off x="1115616" y="3546111"/>
            <a:ext cx="1584176"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rot="20707859">
            <a:off x="251520" y="3402095"/>
            <a:ext cx="2095445" cy="461665"/>
          </a:xfrm>
          <a:prstGeom prst="rect">
            <a:avLst/>
          </a:prstGeom>
          <a:noFill/>
        </p:spPr>
        <p:txBody>
          <a:bodyPr wrap="none" rtlCol="0">
            <a:spAutoFit/>
          </a:bodyPr>
          <a:lstStyle/>
          <a:p>
            <a:r>
              <a:rPr lang="en-US" altLang="ja-JP" sz="2400" dirty="0" smtClean="0">
                <a:solidFill>
                  <a:srgbClr val="0070C0"/>
                </a:solidFill>
              </a:rPr>
              <a:t>Electric field</a:t>
            </a:r>
            <a:endParaRPr kumimoji="1" lang="ja-JP" altLang="en-US" sz="2400" dirty="0">
              <a:solidFill>
                <a:srgbClr val="0070C0"/>
              </a:solidFill>
            </a:endParaRPr>
          </a:p>
        </p:txBody>
      </p:sp>
      <p:sp>
        <p:nvSpPr>
          <p:cNvPr id="26" name="テキスト ボックス 25"/>
          <p:cNvSpPr txBox="1"/>
          <p:nvPr/>
        </p:nvSpPr>
        <p:spPr>
          <a:xfrm>
            <a:off x="1043608" y="5130287"/>
            <a:ext cx="3528392" cy="461665"/>
          </a:xfrm>
          <a:prstGeom prst="rect">
            <a:avLst/>
          </a:prstGeom>
          <a:noFill/>
        </p:spPr>
        <p:txBody>
          <a:bodyPr wrap="square" rtlCol="0">
            <a:spAutoFit/>
          </a:bodyPr>
          <a:lstStyle/>
          <a:p>
            <a:r>
              <a:rPr lang="en-US" altLang="ja-JP" sz="2400" dirty="0" smtClean="0"/>
              <a:t>magnetic</a:t>
            </a:r>
            <a:r>
              <a:rPr kumimoji="1" lang="en-US" altLang="ja-JP" sz="2400" dirty="0" smtClean="0"/>
              <a:t> pair creation</a:t>
            </a:r>
            <a:endParaRPr kumimoji="1" lang="ja-JP" altLang="en-US" sz="2400" dirty="0"/>
          </a:p>
        </p:txBody>
      </p:sp>
      <p:sp>
        <p:nvSpPr>
          <p:cNvPr id="28" name="テキスト ボックス 27"/>
          <p:cNvSpPr txBox="1"/>
          <p:nvPr/>
        </p:nvSpPr>
        <p:spPr>
          <a:xfrm>
            <a:off x="251520" y="188640"/>
            <a:ext cx="8388424" cy="83099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altLang="ja-JP" sz="2400" dirty="0" smtClean="0"/>
              <a:t>1. The outer gap can be reproduced under a few simple assumptions. (cont.)</a:t>
            </a:r>
            <a:endParaRPr kumimoji="1" lang="ja-JP" altLang="en-US" sz="2400" dirty="0"/>
          </a:p>
        </p:txBody>
      </p:sp>
      <p:sp>
        <p:nvSpPr>
          <p:cNvPr id="30" name="テキスト ボックス 29"/>
          <p:cNvSpPr txBox="1"/>
          <p:nvPr/>
        </p:nvSpPr>
        <p:spPr>
          <a:xfrm>
            <a:off x="3203848" y="6093296"/>
            <a:ext cx="1718740" cy="461665"/>
          </a:xfrm>
          <a:prstGeom prst="rect">
            <a:avLst/>
          </a:prstGeom>
          <a:noFill/>
        </p:spPr>
        <p:txBody>
          <a:bodyPr wrap="none" rtlCol="0">
            <a:spAutoFit/>
          </a:bodyPr>
          <a:lstStyle/>
          <a:p>
            <a:r>
              <a:rPr lang="en-US" altLang="ja-JP" sz="2400" i="1" dirty="0" smtClean="0"/>
              <a:t>That’s all!!!</a:t>
            </a:r>
            <a:endParaRPr kumimoji="1" lang="ja-JP" altLang="en-US" sz="2400" i="1" dirty="0"/>
          </a:p>
        </p:txBody>
      </p:sp>
      <p:sp>
        <p:nvSpPr>
          <p:cNvPr id="31" name="テキスト ボックス 30"/>
          <p:cNvSpPr txBox="1"/>
          <p:nvPr/>
        </p:nvSpPr>
        <p:spPr>
          <a:xfrm>
            <a:off x="5148064" y="2780928"/>
            <a:ext cx="2028119" cy="369332"/>
          </a:xfrm>
          <a:prstGeom prst="rect">
            <a:avLst/>
          </a:prstGeom>
          <a:noFill/>
        </p:spPr>
        <p:txBody>
          <a:bodyPr wrap="none" rtlCol="0">
            <a:spAutoFit/>
          </a:bodyPr>
          <a:lstStyle/>
          <a:p>
            <a:r>
              <a:rPr kumimoji="1" lang="en-US" altLang="ja-JP" dirty="0" smtClean="0">
                <a:solidFill>
                  <a:schemeClr val="tx1">
                    <a:lumMod val="65000"/>
                    <a:lumOff val="35000"/>
                  </a:schemeClr>
                </a:solidFill>
              </a:rPr>
              <a:t>model parameter</a:t>
            </a:r>
            <a:endParaRPr kumimoji="1" lang="ja-JP" altLang="en-US" dirty="0">
              <a:solidFill>
                <a:schemeClr val="tx1">
                  <a:lumMod val="65000"/>
                  <a:lumOff val="35000"/>
                </a:schemeClr>
              </a:solidFill>
            </a:endParaRPr>
          </a:p>
        </p:txBody>
      </p:sp>
      <p:sp>
        <p:nvSpPr>
          <p:cNvPr id="32" name="フリーフォーム 31"/>
          <p:cNvSpPr/>
          <p:nvPr/>
        </p:nvSpPr>
        <p:spPr>
          <a:xfrm>
            <a:off x="4932947" y="2743200"/>
            <a:ext cx="2646948" cy="433137"/>
          </a:xfrm>
          <a:custGeom>
            <a:avLst/>
            <a:gdLst>
              <a:gd name="connsiteX0" fmla="*/ 553453 w 2646948"/>
              <a:gd name="connsiteY0" fmla="*/ 0 h 433137"/>
              <a:gd name="connsiteX1" fmla="*/ 0 w 2646948"/>
              <a:gd name="connsiteY1" fmla="*/ 24063 h 433137"/>
              <a:gd name="connsiteX2" fmla="*/ 336885 w 2646948"/>
              <a:gd name="connsiteY2" fmla="*/ 409074 h 433137"/>
              <a:gd name="connsiteX3" fmla="*/ 2574758 w 2646948"/>
              <a:gd name="connsiteY3" fmla="*/ 409074 h 433137"/>
              <a:gd name="connsiteX4" fmla="*/ 2646948 w 2646948"/>
              <a:gd name="connsiteY4" fmla="*/ 433137 h 433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6948" h="433137">
                <a:moveTo>
                  <a:pt x="553453" y="0"/>
                </a:moveTo>
                <a:lnTo>
                  <a:pt x="0" y="24063"/>
                </a:lnTo>
                <a:lnTo>
                  <a:pt x="336885" y="409074"/>
                </a:lnTo>
                <a:lnTo>
                  <a:pt x="2574758" y="409074"/>
                </a:lnTo>
                <a:lnTo>
                  <a:pt x="2646948" y="433137"/>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11560" y="1733907"/>
            <a:ext cx="8136904" cy="954107"/>
          </a:xfrm>
          <a:prstGeom prst="rect">
            <a:avLst/>
          </a:prstGeom>
          <a:noFill/>
        </p:spPr>
        <p:txBody>
          <a:bodyPr wrap="square" rtlCol="0">
            <a:spAutoFit/>
          </a:bodyPr>
          <a:lstStyle/>
          <a:p>
            <a:pPr marL="342900" indent="-342900"/>
            <a:r>
              <a:rPr kumimoji="1" lang="en-US" altLang="ja-JP" sz="2800" dirty="0" smtClean="0"/>
              <a:t>(*)  Central magnet is rotating : i.e. </a:t>
            </a:r>
            <a:r>
              <a:rPr lang="en-US" altLang="ja-JP" sz="2800" dirty="0" smtClean="0"/>
              <a:t>voltage on NS</a:t>
            </a:r>
          </a:p>
        </p:txBody>
      </p:sp>
      <p:sp>
        <p:nvSpPr>
          <p:cNvPr id="3" name="テキスト ボックス 2"/>
          <p:cNvSpPr txBox="1"/>
          <p:nvPr/>
        </p:nvSpPr>
        <p:spPr>
          <a:xfrm>
            <a:off x="1331640" y="2886035"/>
            <a:ext cx="7200800" cy="1569660"/>
          </a:xfrm>
          <a:prstGeom prst="rect">
            <a:avLst/>
          </a:prstGeom>
          <a:noFill/>
        </p:spPr>
        <p:txBody>
          <a:bodyPr wrap="square" rtlCol="0">
            <a:spAutoFit/>
          </a:bodyPr>
          <a:lstStyle/>
          <a:p>
            <a:r>
              <a:rPr kumimoji="1" lang="en-US" altLang="ja-JP" sz="2400" dirty="0" smtClean="0"/>
              <a:t>BC. on  NS surface is strictly satisfied, because we use  the Green function </a:t>
            </a:r>
            <a:r>
              <a:rPr lang="en-US" altLang="ja-JP" sz="2400" dirty="0" smtClean="0"/>
              <a:t>satisfying the boundary condition to obtain the electromagnetic field.</a:t>
            </a:r>
            <a:endParaRPr kumimoji="1" lang="ja-JP" altLang="en-US" sz="2400" dirty="0"/>
          </a:p>
        </p:txBody>
      </p:sp>
      <p:sp>
        <p:nvSpPr>
          <p:cNvPr id="4" name="テキスト ボックス 3"/>
          <p:cNvSpPr txBox="1"/>
          <p:nvPr/>
        </p:nvSpPr>
        <p:spPr>
          <a:xfrm>
            <a:off x="251520" y="332656"/>
            <a:ext cx="8388424" cy="83099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altLang="ja-JP" sz="2400" dirty="0" smtClean="0"/>
              <a:t>1. The outer gap can be reproduced under a few simple assumptions. (cont.)</a:t>
            </a:r>
            <a:endParaRPr kumimoji="1" lang="ja-JP" altLang="en-US" sz="2400"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anime_10.gif"/>
          <p:cNvPicPr>
            <a:picLocks noChangeAspect="1"/>
          </p:cNvPicPr>
          <p:nvPr/>
        </p:nvPicPr>
        <p:blipFill>
          <a:blip r:embed="rId3" cstate="print"/>
          <a:stretch>
            <a:fillRect/>
          </a:stretch>
        </p:blipFill>
        <p:spPr>
          <a:xfrm>
            <a:off x="251520" y="188640"/>
            <a:ext cx="6624736" cy="6624736"/>
          </a:xfrm>
          <a:prstGeom prst="rect">
            <a:avLst/>
          </a:prstGeom>
        </p:spPr>
      </p:pic>
      <p:sp>
        <p:nvSpPr>
          <p:cNvPr id="14" name="右矢印 13"/>
          <p:cNvSpPr/>
          <p:nvPr/>
        </p:nvSpPr>
        <p:spPr>
          <a:xfrm rot="17198836">
            <a:off x="947364" y="4377405"/>
            <a:ext cx="648072" cy="432048"/>
          </a:xfrm>
          <a:prstGeom prst="rightArrow">
            <a:avLst/>
          </a:prstGeom>
          <a:solidFill>
            <a:schemeClr val="accent5">
              <a:lumMod val="40000"/>
              <a:lumOff val="60000"/>
              <a:alpha val="53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右矢印 14"/>
          <p:cNvSpPr/>
          <p:nvPr/>
        </p:nvSpPr>
        <p:spPr>
          <a:xfrm rot="10415580">
            <a:off x="1497738" y="5047986"/>
            <a:ext cx="648072" cy="432048"/>
          </a:xfrm>
          <a:prstGeom prst="rightArrow">
            <a:avLst/>
          </a:prstGeom>
          <a:solidFill>
            <a:schemeClr val="accent5">
              <a:lumMod val="60000"/>
              <a:lumOff val="40000"/>
              <a:alpha val="66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lt1">
                  <a:alpha val="41000"/>
                </a:schemeClr>
              </a:solidFill>
            </a:endParaRPr>
          </a:p>
        </p:txBody>
      </p:sp>
      <p:sp>
        <p:nvSpPr>
          <p:cNvPr id="16" name="右矢印 15"/>
          <p:cNvSpPr/>
          <p:nvPr/>
        </p:nvSpPr>
        <p:spPr>
          <a:xfrm rot="726978">
            <a:off x="2881933" y="5220394"/>
            <a:ext cx="648072" cy="432048"/>
          </a:xfrm>
          <a:prstGeom prst="rightArrow">
            <a:avLst/>
          </a:prstGeom>
          <a:solidFill>
            <a:srgbClr val="FF00FF">
              <a:alpha val="49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rot="16200000">
            <a:off x="2538388" y="1862213"/>
            <a:ext cx="2080618" cy="461665"/>
          </a:xfrm>
          <a:prstGeom prst="rect">
            <a:avLst/>
          </a:prstGeom>
          <a:solidFill>
            <a:schemeClr val="accent3">
              <a:lumMod val="60000"/>
              <a:lumOff val="40000"/>
            </a:schemeClr>
          </a:solidFill>
        </p:spPr>
        <p:txBody>
          <a:bodyPr wrap="none" rtlCol="0">
            <a:spAutoFit/>
          </a:bodyPr>
          <a:lstStyle/>
          <a:p>
            <a:r>
              <a:rPr kumimoji="1" lang="en-US" altLang="ja-JP" sz="2400" dirty="0" smtClean="0">
                <a:solidFill>
                  <a:schemeClr val="accent3">
                    <a:lumMod val="50000"/>
                  </a:schemeClr>
                </a:solidFill>
              </a:rPr>
              <a:t>light cylinder</a:t>
            </a:r>
            <a:endParaRPr kumimoji="1" lang="ja-JP" altLang="en-US" sz="2400" dirty="0">
              <a:solidFill>
                <a:schemeClr val="accent3">
                  <a:lumMod val="50000"/>
                </a:schemeClr>
              </a:solidFill>
            </a:endParaRPr>
          </a:p>
        </p:txBody>
      </p:sp>
      <p:sp>
        <p:nvSpPr>
          <p:cNvPr id="4" name="円/楕円 3"/>
          <p:cNvSpPr/>
          <p:nvPr/>
        </p:nvSpPr>
        <p:spPr>
          <a:xfrm>
            <a:off x="2051720" y="4869160"/>
            <a:ext cx="1008112" cy="792088"/>
          </a:xfrm>
          <a:prstGeom prst="ellipse">
            <a:avLst/>
          </a:prstGeom>
          <a:noFill/>
          <a:ln w="57150" cmpd="sng">
            <a:solidFill>
              <a:schemeClr val="accent3">
                <a:lumMod val="75000"/>
              </a:schemeClr>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6" name="直線コネクタ 5"/>
          <p:cNvCxnSpPr>
            <a:endCxn id="7" idx="1"/>
          </p:cNvCxnSpPr>
          <p:nvPr/>
        </p:nvCxnSpPr>
        <p:spPr>
          <a:xfrm flipV="1">
            <a:off x="2915816" y="1993196"/>
            <a:ext cx="3528392" cy="2947972"/>
          </a:xfrm>
          <a:prstGeom prst="line">
            <a:avLst/>
          </a:prstGeom>
          <a:ln w="57150">
            <a:solidFill>
              <a:srgbClr val="77933C"/>
            </a:solidFill>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7" name="テキスト ボックス 6"/>
          <p:cNvSpPr txBox="1"/>
          <p:nvPr/>
        </p:nvSpPr>
        <p:spPr>
          <a:xfrm>
            <a:off x="6444208" y="1700808"/>
            <a:ext cx="1999065" cy="584776"/>
          </a:xfrm>
          <a:prstGeom prst="rect">
            <a:avLst/>
          </a:prstGeom>
          <a:noFill/>
          <a:ln>
            <a:solidFill>
              <a:srgbClr val="77933C"/>
            </a:solidFill>
          </a:ln>
        </p:spPr>
        <p:txBody>
          <a:bodyPr wrap="none" rtlCol="0">
            <a:spAutoFit/>
          </a:bodyPr>
          <a:lstStyle/>
          <a:p>
            <a:r>
              <a:rPr kumimoji="1" lang="en-US" altLang="ja-JP" sz="3200" dirty="0" smtClean="0"/>
              <a:t>outer gap</a:t>
            </a:r>
            <a:endParaRPr kumimoji="1" lang="ja-JP" altLang="en-US" sz="3200" dirty="0"/>
          </a:p>
        </p:txBody>
      </p:sp>
      <p:sp>
        <p:nvSpPr>
          <p:cNvPr id="10" name="テキスト ボックス 9"/>
          <p:cNvSpPr txBox="1"/>
          <p:nvPr/>
        </p:nvSpPr>
        <p:spPr>
          <a:xfrm>
            <a:off x="6372200" y="2420888"/>
            <a:ext cx="2411760" cy="4154984"/>
          </a:xfrm>
          <a:prstGeom prst="rect">
            <a:avLst/>
          </a:prstGeom>
          <a:noFill/>
        </p:spPr>
        <p:txBody>
          <a:bodyPr wrap="square" rtlCol="0">
            <a:spAutoFit/>
          </a:bodyPr>
          <a:lstStyle/>
          <a:p>
            <a:r>
              <a:rPr kumimoji="1" lang="en-US" altLang="ja-JP" sz="2400" dirty="0" smtClean="0"/>
              <a:t>Pairs are continuously produced.</a:t>
            </a:r>
            <a:endParaRPr lang="en-US" altLang="ja-JP" sz="2400" dirty="0" smtClean="0"/>
          </a:p>
          <a:p>
            <a:endParaRPr kumimoji="1" lang="en-US" altLang="ja-JP" sz="2400" dirty="0" smtClean="0"/>
          </a:p>
          <a:p>
            <a:r>
              <a:rPr lang="en-US" altLang="ja-JP" sz="2400" dirty="0" smtClean="0"/>
              <a:t>Pairs are immediately separated by the field-aligned electric field.</a:t>
            </a:r>
          </a:p>
          <a:p>
            <a:endParaRPr kumimoji="1" lang="ja-JP" altLang="en-US" sz="2400" dirty="0"/>
          </a:p>
        </p:txBody>
      </p:sp>
    </p:spTree>
    <p:extLst>
      <p:ext uri="{BB962C8B-B14F-4D97-AF65-F5344CB8AC3E}">
        <p14:creationId xmlns:p14="http://schemas.microsoft.com/office/powerpoint/2010/main" val="21112604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4" name="Picture 2"/>
          <p:cNvPicPr>
            <a:picLocks noChangeAspect="1" noChangeArrowheads="1"/>
          </p:cNvPicPr>
          <p:nvPr/>
        </p:nvPicPr>
        <p:blipFill>
          <a:blip r:embed="rId3" cstate="print"/>
          <a:srcRect/>
          <a:stretch>
            <a:fillRect/>
          </a:stretch>
        </p:blipFill>
        <p:spPr bwMode="auto">
          <a:xfrm>
            <a:off x="1979712" y="908720"/>
            <a:ext cx="4376136" cy="4136876"/>
          </a:xfrm>
          <a:prstGeom prst="rect">
            <a:avLst/>
          </a:prstGeom>
          <a:noFill/>
          <a:ln w="9525">
            <a:noFill/>
            <a:miter lim="800000"/>
            <a:headEnd/>
            <a:tailEnd/>
          </a:ln>
        </p:spPr>
      </p:pic>
      <p:sp>
        <p:nvSpPr>
          <p:cNvPr id="3" name="テキスト ボックス 2"/>
          <p:cNvSpPr txBox="1"/>
          <p:nvPr/>
        </p:nvSpPr>
        <p:spPr>
          <a:xfrm>
            <a:off x="1547664" y="260648"/>
            <a:ext cx="1923925" cy="646331"/>
          </a:xfrm>
          <a:prstGeom prst="rect">
            <a:avLst/>
          </a:prstGeom>
          <a:noFill/>
        </p:spPr>
        <p:txBody>
          <a:bodyPr wrap="none" rtlCol="0">
            <a:spAutoFit/>
          </a:bodyPr>
          <a:lstStyle/>
          <a:p>
            <a:r>
              <a:rPr kumimoji="1" lang="en-US" altLang="ja-JP" sz="3600" dirty="0" smtClean="0"/>
              <a:t>E// map</a:t>
            </a:r>
            <a:endParaRPr kumimoji="1" lang="ja-JP" altLang="en-US" sz="3600" dirty="0"/>
          </a:p>
        </p:txBody>
      </p:sp>
      <p:sp>
        <p:nvSpPr>
          <p:cNvPr id="4" name="テキスト ボックス 3"/>
          <p:cNvSpPr txBox="1"/>
          <p:nvPr/>
        </p:nvSpPr>
        <p:spPr>
          <a:xfrm>
            <a:off x="395536" y="4941168"/>
            <a:ext cx="8505855" cy="1200329"/>
          </a:xfrm>
          <a:prstGeom prst="rect">
            <a:avLst/>
          </a:prstGeom>
          <a:noFill/>
        </p:spPr>
        <p:txBody>
          <a:bodyPr wrap="square" rtlCol="0">
            <a:spAutoFit/>
          </a:bodyPr>
          <a:lstStyle/>
          <a:p>
            <a:r>
              <a:rPr kumimoji="1" lang="en-US" altLang="ja-JP" sz="2400" dirty="0" smtClean="0"/>
              <a:t>Because we have plasma sources, E// is screened out </a:t>
            </a:r>
            <a:r>
              <a:rPr lang="en-US" altLang="ja-JP" sz="2400" dirty="0" smtClean="0"/>
              <a:t>everywhere, </a:t>
            </a:r>
            <a:r>
              <a:rPr kumimoji="1" lang="en-US" altLang="ja-JP" sz="2400" dirty="0" smtClean="0"/>
              <a:t>except for the outer gap where E// is just above </a:t>
            </a:r>
            <a:r>
              <a:rPr kumimoji="1" lang="en-US" altLang="ja-JP" sz="2400" dirty="0" err="1" smtClean="0"/>
              <a:t>Ec</a:t>
            </a:r>
            <a:r>
              <a:rPr kumimoji="1" lang="en-US" altLang="ja-JP" sz="2400" dirty="0" smtClean="0"/>
              <a:t>: necessary minimum for pair creation.</a:t>
            </a:r>
            <a:endParaRPr kumimoji="1" lang="ja-JP" altLang="en-US" sz="2400"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Comic Sans MS"/>
        <a:ea typeface="ＭＳ Ｐゴシック"/>
        <a:cs typeface=""/>
      </a:majorFont>
      <a:minorFont>
        <a:latin typeface="Comic Sans MS"/>
        <a:ea typeface="HG丸ｺﾞｼｯｸM-PRO"/>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5235</TotalTime>
  <Words>1516</Words>
  <Application>Microsoft Macintosh PowerPoint</Application>
  <PresentationFormat>画面に合わせる (4:3)</PresentationFormat>
  <Paragraphs>165</Paragraphs>
  <Slides>16</Slides>
  <Notes>14</Notes>
  <HiddenSlides>0</HiddenSlides>
  <MMClips>0</MMClips>
  <ScaleCrop>false</ScaleCrop>
  <HeadingPairs>
    <vt:vector size="4" baseType="variant">
      <vt:variant>
        <vt:lpstr>テーマ</vt:lpstr>
      </vt:variant>
      <vt:variant>
        <vt:i4>1</vt:i4>
      </vt:variant>
      <vt:variant>
        <vt:lpstr>スライド タイトル</vt:lpstr>
      </vt:variant>
      <vt:variant>
        <vt:i4>16</vt:i4>
      </vt:variant>
    </vt:vector>
  </HeadingPairs>
  <TitlesOfParts>
    <vt:vector size="17" baseType="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ゲスト</dc:creator>
  <cp:lastModifiedBy>柴田 晋平</cp:lastModifiedBy>
  <cp:revision>188</cp:revision>
  <dcterms:created xsi:type="dcterms:W3CDTF">2009-11-26T23:59:36Z</dcterms:created>
  <dcterms:modified xsi:type="dcterms:W3CDTF">2012-08-29T08:12:44Z</dcterms:modified>
</cp:coreProperties>
</file>