
<file path=[Content_Types].xml><?xml version="1.0" encoding="utf-8"?>
<Types xmlns="http://schemas.openxmlformats.org/package/2006/content-types">
  <Default Extension="bin" ContentType="application/vnd.openxmlformats-officedocument.oleObject"/>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43205400"/>
  <p:notesSz cx="6715125" cy="9239250"/>
  <p:defaultTextStyle>
    <a:defPPr>
      <a:defRPr lang="en-US"/>
    </a:defPPr>
    <a:lvl1pPr algn="ctr" rtl="0" fontAlgn="base">
      <a:spcBef>
        <a:spcPct val="0"/>
      </a:spcBef>
      <a:spcAft>
        <a:spcPct val="0"/>
      </a:spcAft>
      <a:defRPr sz="8100" kern="1200">
        <a:solidFill>
          <a:schemeClr val="tx1"/>
        </a:solidFill>
        <a:latin typeface="Arial" charset="0"/>
        <a:ea typeface="+mn-ea"/>
        <a:cs typeface="+mn-cs"/>
      </a:defRPr>
    </a:lvl1pPr>
    <a:lvl2pPr marL="428625" algn="ctr" rtl="0" fontAlgn="base">
      <a:spcBef>
        <a:spcPct val="0"/>
      </a:spcBef>
      <a:spcAft>
        <a:spcPct val="0"/>
      </a:spcAft>
      <a:defRPr sz="8100" kern="1200">
        <a:solidFill>
          <a:schemeClr val="tx1"/>
        </a:solidFill>
        <a:latin typeface="Arial" charset="0"/>
        <a:ea typeface="+mn-ea"/>
        <a:cs typeface="+mn-cs"/>
      </a:defRPr>
    </a:lvl2pPr>
    <a:lvl3pPr marL="857250" algn="ctr" rtl="0" fontAlgn="base">
      <a:spcBef>
        <a:spcPct val="0"/>
      </a:spcBef>
      <a:spcAft>
        <a:spcPct val="0"/>
      </a:spcAft>
      <a:defRPr sz="8100" kern="1200">
        <a:solidFill>
          <a:schemeClr val="tx1"/>
        </a:solidFill>
        <a:latin typeface="Arial" charset="0"/>
        <a:ea typeface="+mn-ea"/>
        <a:cs typeface="+mn-cs"/>
      </a:defRPr>
    </a:lvl3pPr>
    <a:lvl4pPr marL="1285875" algn="ctr" rtl="0" fontAlgn="base">
      <a:spcBef>
        <a:spcPct val="0"/>
      </a:spcBef>
      <a:spcAft>
        <a:spcPct val="0"/>
      </a:spcAft>
      <a:defRPr sz="8100" kern="1200">
        <a:solidFill>
          <a:schemeClr val="tx1"/>
        </a:solidFill>
        <a:latin typeface="Arial" charset="0"/>
        <a:ea typeface="+mn-ea"/>
        <a:cs typeface="+mn-cs"/>
      </a:defRPr>
    </a:lvl4pPr>
    <a:lvl5pPr marL="1714500" algn="ctr" rtl="0" fontAlgn="base">
      <a:spcBef>
        <a:spcPct val="0"/>
      </a:spcBef>
      <a:spcAft>
        <a:spcPct val="0"/>
      </a:spcAft>
      <a:defRPr sz="8100" kern="1200">
        <a:solidFill>
          <a:schemeClr val="tx1"/>
        </a:solidFill>
        <a:latin typeface="Arial" charset="0"/>
        <a:ea typeface="+mn-ea"/>
        <a:cs typeface="+mn-cs"/>
      </a:defRPr>
    </a:lvl5pPr>
    <a:lvl6pPr marL="2143125" algn="l" defTabSz="857250" rtl="0" eaLnBrk="1" latinLnBrk="0" hangingPunct="1">
      <a:defRPr sz="8100" kern="1200">
        <a:solidFill>
          <a:schemeClr val="tx1"/>
        </a:solidFill>
        <a:latin typeface="Arial" charset="0"/>
        <a:ea typeface="+mn-ea"/>
        <a:cs typeface="+mn-cs"/>
      </a:defRPr>
    </a:lvl6pPr>
    <a:lvl7pPr marL="2571750" algn="l" defTabSz="857250" rtl="0" eaLnBrk="1" latinLnBrk="0" hangingPunct="1">
      <a:defRPr sz="8100" kern="1200">
        <a:solidFill>
          <a:schemeClr val="tx1"/>
        </a:solidFill>
        <a:latin typeface="Arial" charset="0"/>
        <a:ea typeface="+mn-ea"/>
        <a:cs typeface="+mn-cs"/>
      </a:defRPr>
    </a:lvl7pPr>
    <a:lvl8pPr marL="3000375" algn="l" defTabSz="857250" rtl="0" eaLnBrk="1" latinLnBrk="0" hangingPunct="1">
      <a:defRPr sz="8100" kern="1200">
        <a:solidFill>
          <a:schemeClr val="tx1"/>
        </a:solidFill>
        <a:latin typeface="Arial" charset="0"/>
        <a:ea typeface="+mn-ea"/>
        <a:cs typeface="+mn-cs"/>
      </a:defRPr>
    </a:lvl8pPr>
    <a:lvl9pPr marL="3429000" algn="l" defTabSz="857250" rtl="0" eaLnBrk="1" latinLnBrk="0" hangingPunct="1">
      <a:defRPr sz="8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0C0C0"/>
    <a:srgbClr val="0046D2"/>
    <a:srgbClr val="FF0000"/>
    <a:srgbClr val="698ED9"/>
    <a:srgbClr val="A7C4FF"/>
    <a:srgbClr val="003064"/>
    <a:srgbClr val="003399"/>
    <a:srgbClr val="0021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4660"/>
  </p:normalViewPr>
  <p:slideViewPr>
    <p:cSldViewPr snapToGrid="0">
      <p:cViewPr>
        <p:scale>
          <a:sx n="20" d="100"/>
          <a:sy n="20" d="100"/>
        </p:scale>
        <p:origin x="-1980" y="-72"/>
      </p:cViewPr>
      <p:guideLst>
        <p:guide orient="horz" pos="6347"/>
        <p:guide orient="horz" pos="26507"/>
        <p:guide orient="horz" pos="2819"/>
        <p:guide pos="90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2203450" y="692150"/>
            <a:ext cx="230981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mn-ea"/>
        <a:cs typeface="+mn-cs"/>
      </a:defRPr>
    </a:lvl1pPr>
    <a:lvl2pPr marL="428625" algn="l" rtl="0" fontAlgn="base">
      <a:spcBef>
        <a:spcPct val="30000"/>
      </a:spcBef>
      <a:spcAft>
        <a:spcPct val="0"/>
      </a:spcAft>
      <a:defRPr sz="1100" kern="1200">
        <a:solidFill>
          <a:schemeClr val="tx1"/>
        </a:solidFill>
        <a:latin typeface="Arial" charset="0"/>
        <a:ea typeface="+mn-ea"/>
        <a:cs typeface="+mn-cs"/>
      </a:defRPr>
    </a:lvl2pPr>
    <a:lvl3pPr marL="857250" algn="l" rtl="0" fontAlgn="base">
      <a:spcBef>
        <a:spcPct val="30000"/>
      </a:spcBef>
      <a:spcAft>
        <a:spcPct val="0"/>
      </a:spcAft>
      <a:defRPr sz="1100" kern="1200">
        <a:solidFill>
          <a:schemeClr val="tx1"/>
        </a:solidFill>
        <a:latin typeface="Arial" charset="0"/>
        <a:ea typeface="+mn-ea"/>
        <a:cs typeface="+mn-cs"/>
      </a:defRPr>
    </a:lvl3pPr>
    <a:lvl4pPr marL="1285875" algn="l" rtl="0" fontAlgn="base">
      <a:spcBef>
        <a:spcPct val="30000"/>
      </a:spcBef>
      <a:spcAft>
        <a:spcPct val="0"/>
      </a:spcAft>
      <a:defRPr sz="1100" kern="1200">
        <a:solidFill>
          <a:schemeClr val="tx1"/>
        </a:solidFill>
        <a:latin typeface="Arial" charset="0"/>
        <a:ea typeface="+mn-ea"/>
        <a:cs typeface="+mn-cs"/>
      </a:defRPr>
    </a:lvl4pPr>
    <a:lvl5pPr marL="1714500" algn="l" rtl="0" fontAlgn="base">
      <a:spcBef>
        <a:spcPct val="30000"/>
      </a:spcBef>
      <a:spcAft>
        <a:spcPct val="0"/>
      </a:spcAft>
      <a:defRPr sz="1100" kern="1200">
        <a:solidFill>
          <a:schemeClr val="tx1"/>
        </a:solidFill>
        <a:latin typeface="Arial" charset="0"/>
        <a:ea typeface="+mn-ea"/>
        <a:cs typeface="+mn-cs"/>
      </a:defRPr>
    </a:lvl5pPr>
    <a:lvl6pPr marL="2143125" algn="l" defTabSz="857250" rtl="0" eaLnBrk="1" latinLnBrk="0" hangingPunct="1">
      <a:defRPr sz="1100" kern="1200">
        <a:solidFill>
          <a:schemeClr val="tx1"/>
        </a:solidFill>
        <a:latin typeface="+mn-lt"/>
        <a:ea typeface="+mn-ea"/>
        <a:cs typeface="+mn-cs"/>
      </a:defRPr>
    </a:lvl6pPr>
    <a:lvl7pPr marL="2571750" algn="l" defTabSz="857250" rtl="0" eaLnBrk="1" latinLnBrk="0" hangingPunct="1">
      <a:defRPr sz="1100" kern="1200">
        <a:solidFill>
          <a:schemeClr val="tx1"/>
        </a:solidFill>
        <a:latin typeface="+mn-lt"/>
        <a:ea typeface="+mn-ea"/>
        <a:cs typeface="+mn-cs"/>
      </a:defRPr>
    </a:lvl7pPr>
    <a:lvl8pPr marL="3000375" algn="l" defTabSz="857250" rtl="0" eaLnBrk="1" latinLnBrk="0" hangingPunct="1">
      <a:defRPr sz="1100" kern="1200">
        <a:solidFill>
          <a:schemeClr val="tx1"/>
        </a:solidFill>
        <a:latin typeface="+mn-lt"/>
        <a:ea typeface="+mn-ea"/>
        <a:cs typeface="+mn-cs"/>
      </a:defRPr>
    </a:lvl8pPr>
    <a:lvl9pPr marL="3429000" algn="l" defTabSz="85725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xfrm>
            <a:off x="2203450" y="692150"/>
            <a:ext cx="2309813" cy="3465513"/>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postersession.com/" TargetMode="External"/><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7" name="Object 13"/>
          <p:cNvGraphicFramePr>
            <a:graphicFrameLocks noChangeAspect="1"/>
          </p:cNvGraphicFramePr>
          <p:nvPr/>
        </p:nvGraphicFramePr>
        <p:xfrm>
          <a:off x="21786057" y="42544381"/>
          <a:ext cx="5914628" cy="209401"/>
        </p:xfrm>
        <a:graphic>
          <a:graphicData uri="http://schemas.openxmlformats.org/presentationml/2006/ole">
            <p:oleObj spid="_x0000_s1039" name="CorelDRAW" r:id="rId4" imgW="8833104" imgH="310896" progId="">
              <p:embed/>
            </p:oleObj>
          </a:graphicData>
        </a:graphic>
      </p:graphicFrame>
      <p:sp>
        <p:nvSpPr>
          <p:cNvPr id="2" name="TextBox 1">
            <a:hlinkClick r:id="rId5"/>
          </p:cNvPr>
          <p:cNvSpPr txBox="1"/>
          <p:nvPr userDrawn="1"/>
        </p:nvSpPr>
        <p:spPr>
          <a:xfrm>
            <a:off x="25580431" y="42733109"/>
            <a:ext cx="307777" cy="101952"/>
          </a:xfrm>
          <a:prstGeom prst="rect">
            <a:avLst/>
          </a:prstGeom>
          <a:noFill/>
        </p:spPr>
        <p:txBody>
          <a:bodyPr wrap="none" lIns="85725" tIns="42863" rIns="85725" bIns="42863" rtlCol="0">
            <a:spAutoFit/>
          </a:bodyPr>
          <a:lstStyle/>
          <a:p>
            <a:r>
              <a:rPr lang="en-US" sz="100" dirty="0" smtClean="0">
                <a:hlinkClick r:id="rId5"/>
              </a:rPr>
              <a:t>www.postersession.com</a:t>
            </a:r>
            <a:endParaRPr lang="en-US" sz="100"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15098" rtl="0" fontAlgn="base">
        <a:spcBef>
          <a:spcPct val="0"/>
        </a:spcBef>
        <a:spcAft>
          <a:spcPct val="0"/>
        </a:spcAft>
        <a:defRPr sz="19800">
          <a:solidFill>
            <a:schemeClr val="tx2"/>
          </a:solidFill>
          <a:latin typeface="+mj-lt"/>
          <a:ea typeface="+mj-ea"/>
          <a:cs typeface="+mj-cs"/>
        </a:defRPr>
      </a:lvl1pPr>
      <a:lvl2pPr algn="ctr" defTabSz="4115098" rtl="0" fontAlgn="base">
        <a:spcBef>
          <a:spcPct val="0"/>
        </a:spcBef>
        <a:spcAft>
          <a:spcPct val="0"/>
        </a:spcAft>
        <a:defRPr sz="19800">
          <a:solidFill>
            <a:schemeClr val="tx2"/>
          </a:solidFill>
          <a:latin typeface="Arial" charset="0"/>
        </a:defRPr>
      </a:lvl2pPr>
      <a:lvl3pPr algn="ctr" defTabSz="4115098" rtl="0" fontAlgn="base">
        <a:spcBef>
          <a:spcPct val="0"/>
        </a:spcBef>
        <a:spcAft>
          <a:spcPct val="0"/>
        </a:spcAft>
        <a:defRPr sz="19800">
          <a:solidFill>
            <a:schemeClr val="tx2"/>
          </a:solidFill>
          <a:latin typeface="Arial" charset="0"/>
        </a:defRPr>
      </a:lvl3pPr>
      <a:lvl4pPr algn="ctr" defTabSz="4115098" rtl="0" fontAlgn="base">
        <a:spcBef>
          <a:spcPct val="0"/>
        </a:spcBef>
        <a:spcAft>
          <a:spcPct val="0"/>
        </a:spcAft>
        <a:defRPr sz="19800">
          <a:solidFill>
            <a:schemeClr val="tx2"/>
          </a:solidFill>
          <a:latin typeface="Arial" charset="0"/>
        </a:defRPr>
      </a:lvl4pPr>
      <a:lvl5pPr algn="ctr" defTabSz="4115098" rtl="0" fontAlgn="base">
        <a:spcBef>
          <a:spcPct val="0"/>
        </a:spcBef>
        <a:spcAft>
          <a:spcPct val="0"/>
        </a:spcAft>
        <a:defRPr sz="19800">
          <a:solidFill>
            <a:schemeClr val="tx2"/>
          </a:solidFill>
          <a:latin typeface="Arial" charset="0"/>
        </a:defRPr>
      </a:lvl5pPr>
      <a:lvl6pPr marL="428625" algn="ctr" defTabSz="4115098" rtl="0" fontAlgn="base">
        <a:spcBef>
          <a:spcPct val="0"/>
        </a:spcBef>
        <a:spcAft>
          <a:spcPct val="0"/>
        </a:spcAft>
        <a:defRPr sz="19800">
          <a:solidFill>
            <a:schemeClr val="tx2"/>
          </a:solidFill>
          <a:latin typeface="Arial" charset="0"/>
        </a:defRPr>
      </a:lvl6pPr>
      <a:lvl7pPr marL="857250" algn="ctr" defTabSz="4115098" rtl="0" fontAlgn="base">
        <a:spcBef>
          <a:spcPct val="0"/>
        </a:spcBef>
        <a:spcAft>
          <a:spcPct val="0"/>
        </a:spcAft>
        <a:defRPr sz="19800">
          <a:solidFill>
            <a:schemeClr val="tx2"/>
          </a:solidFill>
          <a:latin typeface="Arial" charset="0"/>
        </a:defRPr>
      </a:lvl7pPr>
      <a:lvl8pPr marL="1285875" algn="ctr" defTabSz="4115098" rtl="0" fontAlgn="base">
        <a:spcBef>
          <a:spcPct val="0"/>
        </a:spcBef>
        <a:spcAft>
          <a:spcPct val="0"/>
        </a:spcAft>
        <a:defRPr sz="19800">
          <a:solidFill>
            <a:schemeClr val="tx2"/>
          </a:solidFill>
          <a:latin typeface="Arial" charset="0"/>
        </a:defRPr>
      </a:lvl8pPr>
      <a:lvl9pPr marL="1714500" algn="ctr" defTabSz="4115098" rtl="0" fontAlgn="base">
        <a:spcBef>
          <a:spcPct val="0"/>
        </a:spcBef>
        <a:spcAft>
          <a:spcPct val="0"/>
        </a:spcAft>
        <a:defRPr sz="19800">
          <a:solidFill>
            <a:schemeClr val="tx2"/>
          </a:solidFill>
          <a:latin typeface="Arial" charset="0"/>
        </a:defRPr>
      </a:lvl9pPr>
    </p:titleStyle>
    <p:bodyStyle>
      <a:lvl1pPr marL="1543348" indent="-1543348" algn="l" defTabSz="4115098" rtl="0" fontAlgn="base">
        <a:spcBef>
          <a:spcPct val="20000"/>
        </a:spcBef>
        <a:spcAft>
          <a:spcPct val="0"/>
        </a:spcAft>
        <a:buChar char="•"/>
        <a:defRPr sz="14400">
          <a:solidFill>
            <a:schemeClr val="tx1"/>
          </a:solidFill>
          <a:latin typeface="+mn-lt"/>
          <a:ea typeface="+mn-ea"/>
          <a:cs typeface="+mn-cs"/>
        </a:defRPr>
      </a:lvl1pPr>
      <a:lvl2pPr marL="3342680" indent="-1285875" algn="l" defTabSz="4115098" rtl="0" fontAlgn="base">
        <a:spcBef>
          <a:spcPct val="20000"/>
        </a:spcBef>
        <a:spcAft>
          <a:spcPct val="0"/>
        </a:spcAft>
        <a:buChar char="–"/>
        <a:defRPr sz="12600">
          <a:solidFill>
            <a:schemeClr val="tx1"/>
          </a:solidFill>
          <a:latin typeface="+mn-lt"/>
        </a:defRPr>
      </a:lvl2pPr>
      <a:lvl3pPr marL="5143500" indent="-1028403" algn="l" defTabSz="4115098" rtl="0" fontAlgn="base">
        <a:spcBef>
          <a:spcPct val="20000"/>
        </a:spcBef>
        <a:spcAft>
          <a:spcPct val="0"/>
        </a:spcAft>
        <a:buChar char="•"/>
        <a:defRPr sz="10800">
          <a:solidFill>
            <a:schemeClr val="tx1"/>
          </a:solidFill>
          <a:latin typeface="+mn-lt"/>
        </a:defRPr>
      </a:lvl3pPr>
      <a:lvl4pPr marL="7200305" indent="-1028403" algn="l" defTabSz="4115098" rtl="0" fontAlgn="base">
        <a:spcBef>
          <a:spcPct val="20000"/>
        </a:spcBef>
        <a:spcAft>
          <a:spcPct val="0"/>
        </a:spcAft>
        <a:buChar char="–"/>
        <a:defRPr sz="9000">
          <a:solidFill>
            <a:schemeClr val="tx1"/>
          </a:solidFill>
          <a:latin typeface="+mn-lt"/>
        </a:defRPr>
      </a:lvl4pPr>
      <a:lvl5pPr marL="9258598" indent="-1028403" algn="l" defTabSz="4115098" rtl="0" fontAlgn="base">
        <a:spcBef>
          <a:spcPct val="20000"/>
        </a:spcBef>
        <a:spcAft>
          <a:spcPct val="0"/>
        </a:spcAft>
        <a:buChar char="»"/>
        <a:defRPr sz="9000">
          <a:solidFill>
            <a:schemeClr val="tx1"/>
          </a:solidFill>
          <a:latin typeface="+mn-lt"/>
        </a:defRPr>
      </a:lvl5pPr>
      <a:lvl6pPr marL="9687223" indent="-1028403" algn="l" defTabSz="4115098" rtl="0" fontAlgn="base">
        <a:spcBef>
          <a:spcPct val="20000"/>
        </a:spcBef>
        <a:spcAft>
          <a:spcPct val="0"/>
        </a:spcAft>
        <a:buChar char="»"/>
        <a:defRPr sz="9000">
          <a:solidFill>
            <a:schemeClr val="tx1"/>
          </a:solidFill>
          <a:latin typeface="+mn-lt"/>
        </a:defRPr>
      </a:lvl6pPr>
      <a:lvl7pPr marL="10115848" indent="-1028403" algn="l" defTabSz="4115098" rtl="0" fontAlgn="base">
        <a:spcBef>
          <a:spcPct val="20000"/>
        </a:spcBef>
        <a:spcAft>
          <a:spcPct val="0"/>
        </a:spcAft>
        <a:buChar char="»"/>
        <a:defRPr sz="9000">
          <a:solidFill>
            <a:schemeClr val="tx1"/>
          </a:solidFill>
          <a:latin typeface="+mn-lt"/>
        </a:defRPr>
      </a:lvl7pPr>
      <a:lvl8pPr marL="10544473" indent="-1028403" algn="l" defTabSz="4115098" rtl="0" fontAlgn="base">
        <a:spcBef>
          <a:spcPct val="20000"/>
        </a:spcBef>
        <a:spcAft>
          <a:spcPct val="0"/>
        </a:spcAft>
        <a:buChar char="»"/>
        <a:defRPr sz="9000">
          <a:solidFill>
            <a:schemeClr val="tx1"/>
          </a:solidFill>
          <a:latin typeface="+mn-lt"/>
        </a:defRPr>
      </a:lvl8pPr>
      <a:lvl9pPr marL="10973098" indent="-1028403" algn="l" defTabSz="4115098" rtl="0" fontAlgn="base">
        <a:spcBef>
          <a:spcPct val="20000"/>
        </a:spcBef>
        <a:spcAft>
          <a:spcPct val="0"/>
        </a:spcAft>
        <a:buChar char="»"/>
        <a:defRPr sz="9000">
          <a:solidFill>
            <a:schemeClr val="tx1"/>
          </a:solidFill>
          <a:latin typeface="+mn-lt"/>
        </a:defRPr>
      </a:lvl9pPr>
    </p:bodyStyle>
    <p:otherStyle>
      <a:defPPr>
        <a:defRPr lang="en-US"/>
      </a:defPPr>
      <a:lvl1pPr marL="0" algn="l" defTabSz="857250" rtl="0" eaLnBrk="1" latinLnBrk="0" hangingPunct="1">
        <a:defRPr sz="1700" kern="1200">
          <a:solidFill>
            <a:schemeClr val="tx1"/>
          </a:solidFill>
          <a:latin typeface="+mn-lt"/>
          <a:ea typeface="+mn-ea"/>
          <a:cs typeface="+mn-cs"/>
        </a:defRPr>
      </a:lvl1pPr>
      <a:lvl2pPr marL="428625" algn="l" defTabSz="857250" rtl="0" eaLnBrk="1" latinLnBrk="0" hangingPunct="1">
        <a:defRPr sz="1700" kern="1200">
          <a:solidFill>
            <a:schemeClr val="tx1"/>
          </a:solidFill>
          <a:latin typeface="+mn-lt"/>
          <a:ea typeface="+mn-ea"/>
          <a:cs typeface="+mn-cs"/>
        </a:defRPr>
      </a:lvl2pPr>
      <a:lvl3pPr marL="857250" algn="l" defTabSz="857250" rtl="0" eaLnBrk="1" latinLnBrk="0" hangingPunct="1">
        <a:defRPr sz="1700" kern="1200">
          <a:solidFill>
            <a:schemeClr val="tx1"/>
          </a:solidFill>
          <a:latin typeface="+mn-lt"/>
          <a:ea typeface="+mn-ea"/>
          <a:cs typeface="+mn-cs"/>
        </a:defRPr>
      </a:lvl3pPr>
      <a:lvl4pPr marL="1285875" algn="l" defTabSz="857250" rtl="0" eaLnBrk="1" latinLnBrk="0" hangingPunct="1">
        <a:defRPr sz="1700" kern="1200">
          <a:solidFill>
            <a:schemeClr val="tx1"/>
          </a:solidFill>
          <a:latin typeface="+mn-lt"/>
          <a:ea typeface="+mn-ea"/>
          <a:cs typeface="+mn-cs"/>
        </a:defRPr>
      </a:lvl4pPr>
      <a:lvl5pPr marL="1714500" algn="l" defTabSz="857250" rtl="0" eaLnBrk="1" latinLnBrk="0" hangingPunct="1">
        <a:defRPr sz="1700" kern="1200">
          <a:solidFill>
            <a:schemeClr val="tx1"/>
          </a:solidFill>
          <a:latin typeface="+mn-lt"/>
          <a:ea typeface="+mn-ea"/>
          <a:cs typeface="+mn-cs"/>
        </a:defRPr>
      </a:lvl5pPr>
      <a:lvl6pPr marL="2143125" algn="l" defTabSz="857250" rtl="0" eaLnBrk="1" latinLnBrk="0" hangingPunct="1">
        <a:defRPr sz="1700" kern="1200">
          <a:solidFill>
            <a:schemeClr val="tx1"/>
          </a:solidFill>
          <a:latin typeface="+mn-lt"/>
          <a:ea typeface="+mn-ea"/>
          <a:cs typeface="+mn-cs"/>
        </a:defRPr>
      </a:lvl6pPr>
      <a:lvl7pPr marL="2571750" algn="l" defTabSz="857250" rtl="0" eaLnBrk="1" latinLnBrk="0" hangingPunct="1">
        <a:defRPr sz="1700" kern="1200">
          <a:solidFill>
            <a:schemeClr val="tx1"/>
          </a:solidFill>
          <a:latin typeface="+mn-lt"/>
          <a:ea typeface="+mn-ea"/>
          <a:cs typeface="+mn-cs"/>
        </a:defRPr>
      </a:lvl7pPr>
      <a:lvl8pPr marL="3000375" algn="l" defTabSz="857250" rtl="0" eaLnBrk="1" latinLnBrk="0" hangingPunct="1">
        <a:defRPr sz="1700" kern="1200">
          <a:solidFill>
            <a:schemeClr val="tx1"/>
          </a:solidFill>
          <a:latin typeface="+mn-lt"/>
          <a:ea typeface="+mn-ea"/>
          <a:cs typeface="+mn-cs"/>
        </a:defRPr>
      </a:lvl8pPr>
      <a:lvl9pPr marL="3429000" algn="l" defTabSz="85725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4685169" y="8038504"/>
            <a:ext cx="13551694" cy="34104263"/>
          </a:xfrm>
          <a:prstGeom prst="roundRect">
            <a:avLst>
              <a:gd name="adj" fmla="val 7000"/>
            </a:avLst>
          </a:prstGeom>
          <a:solidFill>
            <a:schemeClr val="bg1"/>
          </a:solidFill>
          <a:ln w="9525">
            <a:solidFill>
              <a:schemeClr val="tx1"/>
            </a:solidFill>
            <a:round/>
            <a:headEnd/>
            <a:tailEnd/>
          </a:ln>
          <a:effectLst/>
        </p:spPr>
        <p:txBody>
          <a:bodyPr wrap="none" lIns="85725" tIns="42863" rIns="85725" bIns="42863" anchor="ctr"/>
          <a:lstStyle/>
          <a:p>
            <a:endParaRPr lang="en-US"/>
          </a:p>
        </p:txBody>
      </p:sp>
      <p:sp>
        <p:nvSpPr>
          <p:cNvPr id="2052" name="AutoShape 4"/>
          <p:cNvSpPr>
            <a:spLocks noChangeArrowheads="1"/>
          </p:cNvSpPr>
          <p:nvPr/>
        </p:nvSpPr>
        <p:spPr bwMode="auto">
          <a:xfrm>
            <a:off x="500062" y="8001000"/>
            <a:ext cx="13551694" cy="34104263"/>
          </a:xfrm>
          <a:prstGeom prst="roundRect">
            <a:avLst>
              <a:gd name="adj" fmla="val 7000"/>
            </a:avLst>
          </a:prstGeom>
          <a:solidFill>
            <a:schemeClr val="bg1"/>
          </a:solidFill>
          <a:ln w="9525">
            <a:solidFill>
              <a:schemeClr val="tx1"/>
            </a:solidFill>
            <a:round/>
            <a:headEnd/>
            <a:tailEnd/>
          </a:ln>
          <a:effectLst/>
        </p:spPr>
        <p:txBody>
          <a:bodyPr wrap="none" lIns="85725" tIns="42863" rIns="85725" bIns="42863" anchor="ctr"/>
          <a:lstStyle/>
          <a:p>
            <a:endParaRPr lang="en-US"/>
          </a:p>
        </p:txBody>
      </p:sp>
      <p:sp>
        <p:nvSpPr>
          <p:cNvPr id="2057" name="Text Box 9"/>
          <p:cNvSpPr txBox="1">
            <a:spLocks noChangeArrowheads="1"/>
          </p:cNvSpPr>
          <p:nvPr/>
        </p:nvSpPr>
        <p:spPr bwMode="auto">
          <a:xfrm>
            <a:off x="708422" y="9713714"/>
            <a:ext cx="13068300" cy="31735227"/>
          </a:xfrm>
          <a:prstGeom prst="rect">
            <a:avLst/>
          </a:prstGeom>
          <a:noFill/>
          <a:ln w="9525">
            <a:noFill/>
            <a:miter lim="800000"/>
            <a:headEnd/>
            <a:tailEnd/>
          </a:ln>
          <a:effectLst/>
        </p:spPr>
        <p:txBody>
          <a:bodyPr wrap="square" lIns="85725" tIns="42863" rIns="85725" bIns="42863">
            <a:spAutoFit/>
          </a:bodyPr>
          <a:lstStyle/>
          <a:p>
            <a:pPr algn="just" defTabSz="4115098" eaLnBrk="0" hangingPunct="0">
              <a:lnSpc>
                <a:spcPct val="95000"/>
              </a:lnSpc>
            </a:pPr>
            <a:r>
              <a:rPr lang="en-US" sz="2600" b="1" dirty="0" smtClean="0">
                <a:latin typeface="Times New Roman" pitchFamily="18" charset="0"/>
              </a:rPr>
              <a:t>Quasi-periodic oscillation (QPO) is a narrow peak in Fourier power spectrum of the X-ray </a:t>
            </a:r>
            <a:r>
              <a:rPr lang="en-US" sz="2600" b="1" dirty="0" err="1" smtClean="0">
                <a:latin typeface="Times New Roman" pitchFamily="18" charset="0"/>
              </a:rPr>
              <a:t>lightcurve</a:t>
            </a:r>
            <a:r>
              <a:rPr lang="en-US" sz="2600" b="1" dirty="0" smtClean="0">
                <a:latin typeface="Times New Roman" pitchFamily="18" charset="0"/>
              </a:rPr>
              <a:t> (van </a:t>
            </a:r>
            <a:r>
              <a:rPr lang="en-US" sz="2600" b="1" dirty="0" err="1" smtClean="0">
                <a:latin typeface="Times New Roman" pitchFamily="18" charset="0"/>
              </a:rPr>
              <a:t>der</a:t>
            </a:r>
            <a:r>
              <a:rPr lang="en-US" sz="2600" b="1" dirty="0" smtClean="0">
                <a:latin typeface="Times New Roman" pitchFamily="18" charset="0"/>
              </a:rPr>
              <a:t> </a:t>
            </a:r>
            <a:r>
              <a:rPr lang="en-US" sz="2600" b="1" dirty="0" err="1" smtClean="0">
                <a:latin typeface="Times New Roman" pitchFamily="18" charset="0"/>
              </a:rPr>
              <a:t>Klis</a:t>
            </a:r>
            <a:r>
              <a:rPr lang="en-US" sz="2600" b="1" dirty="0" smtClean="0">
                <a:latin typeface="Times New Roman" pitchFamily="18" charset="0"/>
              </a:rPr>
              <a:t> 1989). Figure 1 shows an example of QPO. QPO is an important phenomenon which can be used to explore </a:t>
            </a:r>
            <a:r>
              <a:rPr lang="en-US" altLang="zh-CN" sz="2600" b="1" dirty="0" smtClean="0">
                <a:latin typeface="Times New Roman" pitchFamily="18" charset="0"/>
              </a:rPr>
              <a:t>the structure and the evolution of a source. The properties of QPO are diverse and the origin of QPO is not very clear. </a:t>
            </a:r>
          </a:p>
          <a:p>
            <a:pPr algn="just" defTabSz="4115098" eaLnBrk="0" hangingPunct="0">
              <a:lnSpc>
                <a:spcPct val="95000"/>
              </a:lnSpc>
            </a:pPr>
            <a:endParaRPr lang="en-US" sz="2600" b="1" dirty="0" smtClean="0">
              <a:latin typeface="Times New Roman" pitchFamily="18" charset="0"/>
            </a:endParaRPr>
          </a:p>
          <a:p>
            <a:pPr algn="just" defTabSz="4115098" eaLnBrk="0" hangingPunct="0">
              <a:lnSpc>
                <a:spcPct val="95000"/>
              </a:lnSpc>
            </a:pPr>
            <a:r>
              <a:rPr lang="en-US" altLang="zh-CN" sz="2600" b="1" dirty="0" smtClean="0">
                <a:latin typeface="Times New Roman" pitchFamily="18" charset="0"/>
              </a:rPr>
              <a:t>GRS 1915+105 is a binary system which was discovered by WATCH instrument on board GRANAT in 1992 (Castro-</a:t>
            </a:r>
            <a:r>
              <a:rPr lang="en-US" altLang="zh-CN" sz="2600" b="1" dirty="0" err="1" smtClean="0">
                <a:latin typeface="Times New Roman" pitchFamily="18" charset="0"/>
              </a:rPr>
              <a:t>Tirado</a:t>
            </a:r>
            <a:r>
              <a:rPr lang="en-US" altLang="zh-CN" sz="2600" b="1" dirty="0" smtClean="0">
                <a:latin typeface="Times New Roman" pitchFamily="18" charset="0"/>
              </a:rPr>
              <a:t> et al. 1992). It is located in our galaxy at an estimated distance of about 11 </a:t>
            </a:r>
            <a:r>
              <a:rPr lang="en-US" altLang="zh-CN" sz="2600" b="1" dirty="0" err="1" smtClean="0">
                <a:latin typeface="Times New Roman" pitchFamily="18" charset="0"/>
              </a:rPr>
              <a:t>kpc</a:t>
            </a:r>
            <a:r>
              <a:rPr lang="en-US" altLang="zh-CN" sz="2600" b="1" dirty="0" smtClean="0">
                <a:latin typeface="Times New Roman" pitchFamily="18" charset="0"/>
              </a:rPr>
              <a:t> (e.g. Fender et al. 1999; </a:t>
            </a:r>
            <a:r>
              <a:rPr lang="en-US" altLang="zh-CN" sz="2600" b="1" dirty="0" err="1" smtClean="0">
                <a:latin typeface="Times New Roman" pitchFamily="18" charset="0"/>
              </a:rPr>
              <a:t>Zdziarski</a:t>
            </a:r>
            <a:r>
              <a:rPr lang="en-US" altLang="zh-CN" sz="2600" b="1" dirty="0" smtClean="0">
                <a:latin typeface="Times New Roman" pitchFamily="18" charset="0"/>
              </a:rPr>
              <a:t> et al. 2005), containing a spinning black hole (Zhang et al. 1997) with mass about 14 ± 4 M</a:t>
            </a:r>
            <a:r>
              <a:rPr lang="en-US" altLang="zh-CN" sz="1500" b="1" dirty="0" smtClean="0">
                <a:latin typeface="宋体" pitchFamily="2" charset="-122"/>
                <a:ea typeface="宋体" pitchFamily="2" charset="-122"/>
              </a:rPr>
              <a:t>⊙</a:t>
            </a:r>
            <a:r>
              <a:rPr lang="en-US" altLang="zh-CN" sz="2600" b="1" dirty="0" smtClean="0">
                <a:latin typeface="Times New Roman" pitchFamily="18" charset="0"/>
              </a:rPr>
              <a:t> and a K-M III giant star with mass 0.8 ± 0.5 M</a:t>
            </a:r>
            <a:r>
              <a:rPr lang="en-US" altLang="zh-CN" sz="1500" b="1" dirty="0" smtClean="0">
                <a:latin typeface="宋体" pitchFamily="2" charset="-122"/>
                <a:ea typeface="宋体" pitchFamily="2" charset="-122"/>
              </a:rPr>
              <a:t>⊙</a:t>
            </a:r>
            <a:r>
              <a:rPr lang="en-US" altLang="zh-CN" sz="2600" b="1" dirty="0" smtClean="0">
                <a:latin typeface="Times New Roman" pitchFamily="18" charset="0"/>
              </a:rPr>
              <a:t> as the donor (</a:t>
            </a:r>
            <a:r>
              <a:rPr lang="en-US" altLang="zh-CN" sz="2600" b="1" dirty="0" err="1" smtClean="0">
                <a:latin typeface="Times New Roman" pitchFamily="18" charset="0"/>
              </a:rPr>
              <a:t>Harlaftis</a:t>
            </a:r>
            <a:r>
              <a:rPr lang="en-US" altLang="zh-CN" sz="2600" b="1" dirty="0" smtClean="0">
                <a:latin typeface="Times New Roman" pitchFamily="18" charset="0"/>
              </a:rPr>
              <a:t> &amp; Greiner 2004; Greiner et al. 2001b). The orbital separation of the binary components is about 108 ± 4 R</a:t>
            </a:r>
            <a:r>
              <a:rPr lang="en-US" altLang="zh-CN" sz="1500" b="1" dirty="0" smtClean="0">
                <a:latin typeface="宋体" pitchFamily="2" charset="-122"/>
                <a:ea typeface="宋体" pitchFamily="2" charset="-122"/>
              </a:rPr>
              <a:t>⊙</a:t>
            </a:r>
            <a:r>
              <a:rPr lang="en-US" altLang="zh-CN" sz="2600" b="1" dirty="0" smtClean="0">
                <a:latin typeface="Times New Roman" pitchFamily="18" charset="0"/>
              </a:rPr>
              <a:t> and the orbital period is 33.5 ± 1.5 days (Greiner et al. 2001a). As the first found </a:t>
            </a:r>
            <a:r>
              <a:rPr lang="en-US" altLang="zh-CN" sz="2600" b="1" dirty="0" err="1" smtClean="0">
                <a:latin typeface="Times New Roman" pitchFamily="18" charset="0"/>
              </a:rPr>
              <a:t>microquasar</a:t>
            </a:r>
            <a:r>
              <a:rPr lang="en-US" altLang="zh-CN" sz="2600" b="1" dirty="0" smtClean="0">
                <a:latin typeface="Times New Roman" pitchFamily="18" charset="0"/>
              </a:rPr>
              <a:t>, GRS 1915+105 produces superluminal radio jets (Mirabel &amp; Rodriguez 1994; Fender et al. 1999; see Fig. 2). </a:t>
            </a: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r>
              <a:rPr lang="en-US" altLang="zh-CN" sz="2600" b="1" dirty="0" smtClean="0">
                <a:latin typeface="Times New Roman" pitchFamily="18" charset="0"/>
              </a:rPr>
              <a:t>Despite the count rate and color characteristics are extremely complex, the light curves of the source can be classified into limited variability classes which were regarded as transitions between three basic states, state A, B and C (</a:t>
            </a:r>
            <a:r>
              <a:rPr lang="en-US" altLang="zh-CN" sz="2600" b="1" dirty="0" err="1" smtClean="0">
                <a:latin typeface="Times New Roman" pitchFamily="18" charset="0"/>
              </a:rPr>
              <a:t>Belloni</a:t>
            </a:r>
            <a:r>
              <a:rPr lang="en-US" altLang="zh-CN" sz="2600" b="1" dirty="0" smtClean="0">
                <a:latin typeface="Times New Roman" pitchFamily="18" charset="0"/>
              </a:rPr>
              <a:t> et al. 2000; see Fig. 3).  State C is the hard state. State B and A are the soft states. State A is softer than State B. Class </a:t>
            </a:r>
            <a:r>
              <a:rPr lang="en-US" altLang="zh-CN" sz="2600" b="1" dirty="0" smtClean="0">
                <a:latin typeface="Times New Roman" pitchFamily="18" charset="0"/>
                <a:sym typeface="Times New Roman" pitchFamily="18" charset="0"/>
              </a:rPr>
              <a:t>ρ </a:t>
            </a:r>
            <a:r>
              <a:rPr lang="en-US" altLang="zh-CN" sz="2600" b="1" dirty="0" err="1" smtClean="0">
                <a:latin typeface="Times New Roman" pitchFamily="18" charset="0"/>
                <a:sym typeface="Times New Roman" pitchFamily="18" charset="0"/>
              </a:rPr>
              <a:t>lightcurve</a:t>
            </a:r>
            <a:r>
              <a:rPr lang="en-US" altLang="zh-CN" sz="2600" b="1" dirty="0" smtClean="0">
                <a:latin typeface="Times New Roman" pitchFamily="18" charset="0"/>
                <a:sym typeface="Times New Roman" pitchFamily="18" charset="0"/>
              </a:rPr>
              <a:t> is regular one which shows oscillations between state C and B (see Fig.  4). These oscillations make it idea site for investigating the LFQPO origin and the fast changes of disk, disk wind as well as jet. </a:t>
            </a: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r>
              <a:rPr lang="en-US" altLang="zh-CN" sz="2600" b="1" dirty="0" err="1" smtClean="0">
                <a:latin typeface="Times New Roman" pitchFamily="18" charset="0"/>
                <a:sym typeface="Times New Roman" pitchFamily="18" charset="0"/>
              </a:rPr>
              <a:t>Neilsen</a:t>
            </a:r>
            <a:r>
              <a:rPr lang="en-US" altLang="zh-CN" sz="2600" b="1" dirty="0" smtClean="0">
                <a:latin typeface="Times New Roman" pitchFamily="18" charset="0"/>
                <a:sym typeface="Times New Roman" pitchFamily="18" charset="0"/>
              </a:rPr>
              <a:t> et al. (2011) folded a ρ </a:t>
            </a:r>
            <a:r>
              <a:rPr lang="en-US" altLang="zh-CN" sz="2600" b="1" dirty="0" err="1" smtClean="0">
                <a:latin typeface="Times New Roman" pitchFamily="18" charset="0"/>
                <a:sym typeface="Times New Roman" pitchFamily="18" charset="0"/>
              </a:rPr>
              <a:t>lightcurve</a:t>
            </a:r>
            <a:r>
              <a:rPr lang="en-US" altLang="zh-CN" sz="2600" b="1" dirty="0" smtClean="0">
                <a:latin typeface="Times New Roman" pitchFamily="18" charset="0"/>
                <a:sym typeface="Times New Roman" pitchFamily="18" charset="0"/>
              </a:rPr>
              <a:t> and performed a phase-resolved spectral analysis. They divided the phase into four intervals, the hard X-ray tail, the slow rise, the soft pulse and the hard pulse (see Fig. 5). During the hard X-ray tail, the source produces a short-lived jet. During the slow rise, the radius of the inner disk while the temperature of it remains constant, indicating a local </a:t>
            </a:r>
            <a:r>
              <a:rPr lang="en-US" altLang="zh-CN" sz="2600" b="1" dirty="0" err="1" smtClean="0">
                <a:latin typeface="Times New Roman" pitchFamily="18" charset="0"/>
                <a:sym typeface="Times New Roman" pitchFamily="18" charset="0"/>
              </a:rPr>
              <a:t>Eddington</a:t>
            </a:r>
            <a:r>
              <a:rPr lang="en-US" altLang="zh-CN" sz="2600" b="1" dirty="0" smtClean="0">
                <a:latin typeface="Times New Roman" pitchFamily="18" charset="0"/>
                <a:sym typeface="Times New Roman" pitchFamily="18" charset="0"/>
              </a:rPr>
              <a:t> limit in the inner disk. In the soft pulse, the disk becomes unstable, possibly due to radiation pressure. In the hard pulse, the inner disk ejects a relatively cold material which collides with corona. Figure 6 shows the spectral parameters as a function of phase.</a:t>
            </a: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sym typeface="Times New Roman" pitchFamily="18" charset="0"/>
            </a:endParaRPr>
          </a:p>
          <a:p>
            <a:pPr algn="just" defTabSz="4115098" eaLnBrk="0" hangingPunct="0">
              <a:lnSpc>
                <a:spcPct val="95000"/>
              </a:lnSpc>
            </a:pPr>
            <a:endParaRPr lang="zh-CN" altLang="en-US" sz="2600" b="1" dirty="0" smtClean="0">
              <a:latin typeface="Times New Roman" pitchFamily="18" charset="0"/>
              <a:sym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defTabSz="4115098" eaLnBrk="0" hangingPunct="0">
              <a:lnSpc>
                <a:spcPct val="95000"/>
              </a:lnSpc>
            </a:pPr>
            <a:endParaRPr lang="en-US" altLang="zh-CN" sz="2600" b="1" dirty="0" smtClean="0">
              <a:latin typeface="Times New Roman" pitchFamily="18" charset="0"/>
            </a:endParaRPr>
          </a:p>
          <a:p>
            <a:pPr algn="just"/>
            <a:endParaRPr lang="en-US" altLang="zh-CN" sz="2600" b="1" dirty="0" smtClean="0">
              <a:latin typeface="Times New Roman" pitchFamily="18" charset="0"/>
              <a:sym typeface="Times New Roman" pitchFamily="18" charset="0"/>
            </a:endParaRPr>
          </a:p>
          <a:p>
            <a:pPr algn="just"/>
            <a:r>
              <a:rPr lang="en-US" altLang="zh-CN" sz="2600" b="1" dirty="0" smtClean="0">
                <a:latin typeface="Times New Roman" pitchFamily="18" charset="0"/>
                <a:sym typeface="Times New Roman" pitchFamily="18" charset="0"/>
              </a:rPr>
              <a:t>We made a phase-resolved timing analysis of GRS 1915+105 in its ρ state and obtained detailed ρ cycle evolutions of frequency, amplitude and coherence of LFQPO. We combined our timing results with the spectral study by </a:t>
            </a:r>
            <a:r>
              <a:rPr lang="en-US" altLang="zh-CN" sz="2600" b="1" dirty="0" err="1" smtClean="0">
                <a:latin typeface="Times New Roman" pitchFamily="18" charset="0"/>
                <a:sym typeface="Times New Roman" pitchFamily="18" charset="0"/>
              </a:rPr>
              <a:t>Neilsen</a:t>
            </a:r>
            <a:r>
              <a:rPr lang="en-US" altLang="zh-CN" sz="2600" b="1" dirty="0" smtClean="0">
                <a:latin typeface="Times New Roman" pitchFamily="18" charset="0"/>
                <a:sym typeface="Times New Roman" pitchFamily="18" charset="0"/>
              </a:rPr>
              <a:t> et al. (2011) to do an elaborate contrast analysis.</a:t>
            </a:r>
          </a:p>
        </p:txBody>
      </p:sp>
      <p:sp>
        <p:nvSpPr>
          <p:cNvPr id="2059" name="Text Box 11"/>
          <p:cNvSpPr txBox="1">
            <a:spLocks noChangeArrowheads="1"/>
          </p:cNvSpPr>
          <p:nvPr/>
        </p:nvSpPr>
        <p:spPr bwMode="auto">
          <a:xfrm>
            <a:off x="18002250" y="37935991"/>
            <a:ext cx="6450806" cy="871393"/>
          </a:xfrm>
          <a:prstGeom prst="rect">
            <a:avLst/>
          </a:prstGeom>
          <a:noFill/>
          <a:ln w="9525">
            <a:noFill/>
            <a:miter lim="800000"/>
            <a:headEnd/>
            <a:tailEnd/>
          </a:ln>
          <a:effectLst/>
        </p:spPr>
        <p:txBody>
          <a:bodyPr wrap="square" lIns="85725" tIns="42863" rIns="85725" bIns="42863">
            <a:spAutoFit/>
          </a:bodyPr>
          <a:lstStyle/>
          <a:p>
            <a:pPr defTabSz="4115098">
              <a:spcBef>
                <a:spcPct val="50000"/>
              </a:spcBef>
            </a:pPr>
            <a:r>
              <a:rPr lang="en-US" sz="5100" b="1" dirty="0"/>
              <a:t>Conclusions</a:t>
            </a:r>
          </a:p>
        </p:txBody>
      </p:sp>
      <p:sp>
        <p:nvSpPr>
          <p:cNvPr id="2061" name="AutoShape 13"/>
          <p:cNvSpPr>
            <a:spLocks noChangeArrowheads="1"/>
          </p:cNvSpPr>
          <p:nvPr/>
        </p:nvSpPr>
        <p:spPr bwMode="auto">
          <a:xfrm>
            <a:off x="450056" y="500062"/>
            <a:ext cx="27903488" cy="6900863"/>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lIns="85725" tIns="42863" rIns="85725" bIns="42863" anchor="ctr"/>
          <a:lstStyle/>
          <a:p>
            <a:pPr defTabSz="4115098"/>
            <a:endParaRPr lang="en-US" dirty="0">
              <a:solidFill>
                <a:schemeClr val="bg1"/>
              </a:solidFill>
            </a:endParaRPr>
          </a:p>
        </p:txBody>
      </p:sp>
      <p:sp>
        <p:nvSpPr>
          <p:cNvPr id="2062" name="Text Box 14"/>
          <p:cNvSpPr txBox="1">
            <a:spLocks noChangeArrowheads="1"/>
          </p:cNvSpPr>
          <p:nvPr/>
        </p:nvSpPr>
        <p:spPr bwMode="auto">
          <a:xfrm>
            <a:off x="950119" y="1750219"/>
            <a:ext cx="26853356" cy="5841985"/>
          </a:xfrm>
          <a:prstGeom prst="rect">
            <a:avLst/>
          </a:prstGeom>
          <a:noFill/>
          <a:ln w="9525">
            <a:noFill/>
            <a:miter lim="800000"/>
            <a:headEnd/>
            <a:tailEnd/>
          </a:ln>
          <a:effectLst/>
        </p:spPr>
        <p:txBody>
          <a:bodyPr lIns="85725" tIns="42863" rIns="85725" bIns="42863">
            <a:spAutoFit/>
          </a:bodyPr>
          <a:lstStyle/>
          <a:p>
            <a:pPr defTabSz="4115098"/>
            <a:r>
              <a:rPr lang="en-US" altLang="zh-CN" sz="5400" b="1" dirty="0" smtClean="0">
                <a:latin typeface="+mj-lt"/>
                <a:cs typeface="Times New Roman" pitchFamily="18" charset="0"/>
                <a:sym typeface="Times New Roman" pitchFamily="18" charset="0"/>
              </a:rPr>
              <a:t>Phase-Resolved Timing Analysis of GRS1915+105 in Its ρ State</a:t>
            </a:r>
            <a:endParaRPr lang="zh-CN" altLang="en-US" sz="5400" b="1" dirty="0" smtClean="0">
              <a:latin typeface="+mj-lt"/>
              <a:cs typeface="Times New Roman" pitchFamily="18" charset="0"/>
              <a:sym typeface="Times New Roman" pitchFamily="18" charset="0"/>
            </a:endParaRPr>
          </a:p>
          <a:p>
            <a:pPr defTabSz="4115098"/>
            <a:endParaRPr lang="en-US" sz="4500" b="1" i="1" dirty="0" smtClean="0"/>
          </a:p>
          <a:p>
            <a:pPr defTabSz="4115098"/>
            <a:endParaRPr lang="en-US" sz="4500" b="1" i="1" dirty="0" smtClean="0"/>
          </a:p>
          <a:p>
            <a:pPr defTabSz="4115098"/>
            <a:r>
              <a:rPr lang="en-US" sz="5000" b="1" i="1" dirty="0" err="1" smtClean="0"/>
              <a:t>Shuping</a:t>
            </a:r>
            <a:r>
              <a:rPr lang="en-US" sz="5000" b="1" i="1" dirty="0" smtClean="0"/>
              <a:t> Yan, Na Wang, </a:t>
            </a:r>
            <a:r>
              <a:rPr lang="en-US" sz="5000" b="1" i="1" dirty="0" err="1" smtClean="0"/>
              <a:t>Guoqiang</a:t>
            </a:r>
            <a:r>
              <a:rPr lang="en-US" sz="5000" b="1" i="1" dirty="0" smtClean="0"/>
              <a:t> Ding</a:t>
            </a:r>
          </a:p>
          <a:p>
            <a:pPr defTabSz="4115098"/>
            <a:endParaRPr lang="en-US" sz="4500" b="1" i="1" dirty="0" smtClean="0"/>
          </a:p>
          <a:p>
            <a:pPr defTabSz="4115098"/>
            <a:r>
              <a:rPr lang="en-US" altLang="zh-CN" sz="4500" b="1" i="1" dirty="0" smtClean="0"/>
              <a:t>Xinjiang Astronomical Observatory, Chinese Academy of </a:t>
            </a:r>
            <a:r>
              <a:rPr lang="en-US" altLang="zh-CN" sz="4500" b="1" i="1" dirty="0" smtClean="0"/>
              <a:t>Sciences</a:t>
            </a:r>
          </a:p>
          <a:p>
            <a:pPr defTabSz="4115098"/>
            <a:endParaRPr lang="en-US" sz="4500" b="1" i="1" dirty="0" smtClean="0"/>
          </a:p>
          <a:p>
            <a:pPr defTabSz="4115098"/>
            <a:r>
              <a:rPr lang="en-US" sz="3200" b="1" i="1" dirty="0" smtClean="0"/>
              <a:t>yanshup@xao.ac.cn   Na.Wang@xao.ac.cn   dinggq@xao.ac.cn</a:t>
            </a:r>
            <a:endParaRPr lang="en-US" sz="3200" b="1" i="1" dirty="0" smtClean="0"/>
          </a:p>
        </p:txBody>
      </p:sp>
      <p:sp>
        <p:nvSpPr>
          <p:cNvPr id="2087" name="Text Box 39"/>
          <p:cNvSpPr txBox="1">
            <a:spLocks noChangeArrowheads="1"/>
          </p:cNvSpPr>
          <p:nvPr/>
        </p:nvSpPr>
        <p:spPr bwMode="auto">
          <a:xfrm>
            <a:off x="15043547" y="9657458"/>
            <a:ext cx="12559903" cy="21263711"/>
          </a:xfrm>
          <a:prstGeom prst="rect">
            <a:avLst/>
          </a:prstGeom>
          <a:noFill/>
          <a:ln w="57150" cmpd="thinThick">
            <a:noFill/>
            <a:miter lim="800000"/>
            <a:headEnd/>
            <a:tailEnd/>
          </a:ln>
          <a:effectLst/>
        </p:spPr>
        <p:txBody>
          <a:bodyPr wrap="square" lIns="57347" tIns="28673" rIns="57347" bIns="28673">
            <a:spAutoFit/>
          </a:bodyPr>
          <a:lstStyle/>
          <a:p>
            <a:pPr algn="just"/>
            <a:r>
              <a:rPr lang="en-US" sz="2600" b="1" dirty="0" smtClean="0">
                <a:latin typeface="Times New Roman" pitchFamily="18" charset="0"/>
              </a:rPr>
              <a:t>The timing results are shown in Figure 7. </a:t>
            </a:r>
            <a:r>
              <a:rPr lang="en-US" altLang="zh-CN" sz="2600" b="1" dirty="0" smtClean="0">
                <a:latin typeface="Times New Roman" pitchFamily="18" charset="0"/>
              </a:rPr>
              <a:t>The phase-folded PCA </a:t>
            </a:r>
            <a:r>
              <a:rPr lang="en-US" altLang="zh-CN" sz="2600" b="1" dirty="0" smtClean="0">
                <a:latin typeface="Times New Roman" pitchFamily="18" charset="0"/>
                <a:sym typeface="Times New Roman" pitchFamily="18" charset="0"/>
              </a:rPr>
              <a:t>ρ</a:t>
            </a:r>
            <a:r>
              <a:rPr lang="en-US" altLang="zh-CN" sz="2600" b="1" dirty="0" smtClean="0">
                <a:latin typeface="Times New Roman" pitchFamily="18" charset="0"/>
              </a:rPr>
              <a:t> class </a:t>
            </a:r>
            <a:r>
              <a:rPr lang="en-US" altLang="zh-CN" sz="2600" b="1" dirty="0" err="1" smtClean="0">
                <a:latin typeface="Times New Roman" pitchFamily="18" charset="0"/>
              </a:rPr>
              <a:t>lightcurve</a:t>
            </a:r>
            <a:r>
              <a:rPr lang="en-US" altLang="zh-CN" sz="2600" b="1" dirty="0" smtClean="0">
                <a:latin typeface="Times New Roman" pitchFamily="18" charset="0"/>
              </a:rPr>
              <a:t> (Fig. 7a) and the 0.5−10 Hz amplitude shape (Fig. 7b) are similar to those of NRL11 except that our rate is higher and 0.5 − 10 Hz amplitude is a bit lower. Based on the behavior of the LFQPO amplitude (Fig. 7d), the cycle phase is divided into six intervals (I: 0.02−0.12, II: 0.12−0.26, III: 0.26−0.4, IV: 0.4−0.74, V: 0.74 − 0.92, and VI: 0.92 − 0.02). In the interval I, there is no obvious LFQPO. In intervals II and VI, the LFQPO amplitude is positively correlated with the LFQPO frequency. While in intervals III, IV and V, the LFQPO amplitude is negatively correlated with the LFQPO frequency. In view of the overall situation, the LFQPO amplitude decreases very slightly in the interval IV but dips in phase intervals 0.12 − 0.4 (II and III) and 0.74 − 0.02 (V and VI). The LFQPO amplitude in the phase interval 0.12−0.14 is relatively small. As phase increases, the LFQPO frequency decreases (II and III), flattens (IV) and then increases again (V). It is very interesting that LFQPO frequency remains constant in the interval IV, and drops at  = 0.92. We double the LFQPO frequencies in the interval VI and find that they (gray points) are consistent with other LFQPO points (Fig. 7c). As phase increases, the coherence of LFQPO increases rapidly (II), decreases quickly (III) and continues to decrease very slightly (IV, V and VI) (Fig. 7e).</a:t>
            </a:r>
          </a:p>
          <a:p>
            <a:pPr algn="just"/>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endParaRPr lang="en-US" sz="2600" b="1" dirty="0" smtClean="0">
              <a:latin typeface="Times New Roman" pitchFamily="18" charset="0"/>
            </a:endParaRPr>
          </a:p>
          <a:p>
            <a:pPr algn="just"/>
            <a:endParaRPr lang="en-US" sz="2600" b="1" dirty="0" smtClean="0">
              <a:latin typeface="Times New Roman" pitchFamily="18" charset="0"/>
            </a:endParaRPr>
          </a:p>
          <a:p>
            <a:pPr algn="just"/>
            <a:endParaRPr lang="en-US" sz="2600" b="1" dirty="0" smtClean="0">
              <a:latin typeface="Times New Roman" pitchFamily="18" charset="0"/>
            </a:endParaRPr>
          </a:p>
          <a:p>
            <a:pPr algn="just"/>
            <a:endParaRPr lang="en-US" sz="2600" b="1" dirty="0" smtClean="0">
              <a:latin typeface="Times New Roman" pitchFamily="18" charset="0"/>
            </a:endParaRPr>
          </a:p>
          <a:p>
            <a:pPr algn="just"/>
            <a:endParaRPr lang="en-US" sz="2600" b="1" dirty="0" smtClean="0">
              <a:latin typeface="Times New Roman" pitchFamily="18" charset="0"/>
            </a:endParaRPr>
          </a:p>
          <a:p>
            <a:endParaRPr lang="en-US" altLang="zh-CN" sz="2600" b="1" dirty="0" smtClean="0">
              <a:latin typeface="Times New Roman" pitchFamily="18" charset="0"/>
            </a:endParaRPr>
          </a:p>
          <a:p>
            <a:endParaRPr lang="en-US" altLang="zh-CN" sz="2600" b="1" dirty="0" smtClean="0">
              <a:latin typeface="Times New Roman" pitchFamily="18" charset="0"/>
            </a:endParaRPr>
          </a:p>
          <a:p>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endParaRPr lang="en-US" altLang="zh-CN" sz="2600" b="1" dirty="0" smtClean="0">
              <a:latin typeface="Times New Roman" pitchFamily="18" charset="0"/>
            </a:endParaRPr>
          </a:p>
          <a:p>
            <a:pPr algn="just"/>
            <a:r>
              <a:rPr lang="en-US" altLang="zh-CN" sz="2600" b="1" dirty="0" smtClean="0">
                <a:latin typeface="Times New Roman" pitchFamily="18" charset="0"/>
              </a:rPr>
              <a:t>Assuming the spectral model is right, it turns out that the LFQPO frequency does not scale with the inner disk radius, suggesting that the LFQPO seems to be irrelevant to the accretion disk. The fact that the LFQPO frequency and the power-law index remain relatively stable coincidentally indicates a possible correlation between the LFQPO and the corona. In order to further test whether the LFQPO is from the corona, the ratio of the spectral index to the LFQPO frequency is presented in Fig. 8 . It is clear that the LFQPO frequency is tightly correlated with the spectral index. </a:t>
            </a:r>
          </a:p>
          <a:p>
            <a:pPr algn="just"/>
            <a:endParaRPr lang="en-US" altLang="zh-CN" sz="2600" b="1" dirty="0" smtClean="0">
              <a:latin typeface="Times New Roman" pitchFamily="18" charset="0"/>
            </a:endParaRPr>
          </a:p>
          <a:p>
            <a:pPr algn="just"/>
            <a:r>
              <a:rPr lang="en-US" altLang="zh-CN" sz="2600" b="1" dirty="0" smtClean="0">
                <a:latin typeface="Times New Roman" pitchFamily="18" charset="0"/>
              </a:rPr>
              <a:t>There is no obvious LFQPO in the hard pulse. the absence of LFQPO may be caused by the violent disturbance in the corona owing to the collision. The disk becomes unstable and the inner disk radius decreases rapidly after phase 0.9 due to radiation pressure. The drop in the LFQPO frequency might be a signal which indicates that the corona has been changed significantly.</a:t>
            </a:r>
          </a:p>
          <a:p>
            <a:pPr algn="just"/>
            <a:endParaRPr lang="en-US" sz="2600" b="1" dirty="0" smtClean="0">
              <a:latin typeface="Times New Roman" pitchFamily="18" charset="0"/>
            </a:endParaRPr>
          </a:p>
          <a:p>
            <a:pPr algn="just"/>
            <a:r>
              <a:rPr lang="en-US" sz="2600" b="1" dirty="0" smtClean="0">
                <a:latin typeface="Times New Roman" pitchFamily="18" charset="0"/>
              </a:rPr>
              <a:t>There is another kind of </a:t>
            </a:r>
            <a:r>
              <a:rPr lang="en-US" altLang="zh-CN" sz="2600" b="1" dirty="0" smtClean="0">
                <a:latin typeface="Times New Roman" pitchFamily="18" charset="0"/>
                <a:sym typeface="Times New Roman" pitchFamily="18" charset="0"/>
              </a:rPr>
              <a:t>ρ </a:t>
            </a:r>
            <a:r>
              <a:rPr lang="en-US" altLang="zh-CN" sz="2600" b="1" dirty="0" err="1" smtClean="0">
                <a:latin typeface="Times New Roman" pitchFamily="18" charset="0"/>
                <a:sym typeface="Times New Roman" pitchFamily="18" charset="0"/>
              </a:rPr>
              <a:t>lightcurve</a:t>
            </a:r>
            <a:r>
              <a:rPr lang="en-US" altLang="zh-CN" sz="2600" b="1" dirty="0" smtClean="0">
                <a:latin typeface="Times New Roman" pitchFamily="18" charset="0"/>
                <a:sym typeface="Times New Roman" pitchFamily="18" charset="0"/>
              </a:rPr>
              <a:t>, namely the single peak ρ </a:t>
            </a:r>
            <a:r>
              <a:rPr lang="en-US" altLang="zh-CN" sz="2600" b="1" dirty="0" err="1" smtClean="0">
                <a:latin typeface="Times New Roman" pitchFamily="18" charset="0"/>
                <a:sym typeface="Times New Roman" pitchFamily="18" charset="0"/>
              </a:rPr>
              <a:t>lightcurve</a:t>
            </a:r>
            <a:r>
              <a:rPr lang="en-US" altLang="zh-CN" sz="2600" b="1" dirty="0" smtClean="0">
                <a:latin typeface="Times New Roman" pitchFamily="18" charset="0"/>
                <a:sym typeface="Times New Roman" pitchFamily="18" charset="0"/>
              </a:rPr>
              <a:t>. During the interval I, there is no material which collides with the corona and we find an obvious LFQPO (see Fig. 9). In the soft pulse, the radius of the inner disk evolves smoothly (see Fig. 10) and the LFQPO frequency does not drop. These results support the argument that the LFQPO originates from the corona.</a:t>
            </a:r>
            <a:endParaRPr lang="en-US" sz="2600" b="1" dirty="0" smtClean="0">
              <a:latin typeface="Times New Roman" pitchFamily="18" charset="0"/>
            </a:endParaRPr>
          </a:p>
        </p:txBody>
      </p:sp>
      <p:sp>
        <p:nvSpPr>
          <p:cNvPr id="2088" name="Text Box 40"/>
          <p:cNvSpPr txBox="1">
            <a:spLocks noChangeArrowheads="1"/>
          </p:cNvSpPr>
          <p:nvPr/>
        </p:nvSpPr>
        <p:spPr bwMode="auto">
          <a:xfrm>
            <a:off x="15001875" y="38929866"/>
            <a:ext cx="12709922" cy="1658344"/>
          </a:xfrm>
          <a:prstGeom prst="rect">
            <a:avLst/>
          </a:prstGeom>
          <a:noFill/>
          <a:ln w="57150" cmpd="thinThick">
            <a:noFill/>
            <a:miter lim="800000"/>
            <a:headEnd/>
            <a:tailEnd/>
          </a:ln>
          <a:effectLst/>
        </p:spPr>
        <p:txBody>
          <a:bodyPr lIns="57347" tIns="28673" rIns="57347" bIns="28673">
            <a:spAutoFit/>
          </a:bodyPr>
          <a:lstStyle/>
          <a:p>
            <a:pPr algn="just"/>
            <a:r>
              <a:rPr lang="en-US" altLang="zh-CN" sz="2600" b="1" dirty="0" smtClean="0">
                <a:latin typeface="Times New Roman" pitchFamily="18" charset="0"/>
                <a:sym typeface="Times New Roman" pitchFamily="18" charset="0"/>
              </a:rPr>
              <a:t>In summary, we have obtained detailed ρ cycle evolutions of LFQPO parameters. An elaborate contrast analysis is carried out between the results of timing and spectral analyses of GRS 1915+105 during ρ state. It shows that the LFQPO seems to originate from the corona.</a:t>
            </a:r>
            <a:endParaRPr lang="en-US" altLang="zh-CN" sz="2600" b="1" dirty="0">
              <a:latin typeface="Times New Roman" pitchFamily="18" charset="0"/>
              <a:sym typeface="Times New Roman" pitchFamily="18" charset="0"/>
            </a:endParaRPr>
          </a:p>
        </p:txBody>
      </p:sp>
      <p:sp>
        <p:nvSpPr>
          <p:cNvPr id="2090" name="Text Box 42"/>
          <p:cNvSpPr txBox="1">
            <a:spLocks noChangeArrowheads="1"/>
          </p:cNvSpPr>
          <p:nvPr/>
        </p:nvSpPr>
        <p:spPr bwMode="auto">
          <a:xfrm>
            <a:off x="3850481" y="8601075"/>
            <a:ext cx="6450806" cy="871393"/>
          </a:xfrm>
          <a:prstGeom prst="rect">
            <a:avLst/>
          </a:prstGeom>
          <a:noFill/>
          <a:ln w="9525">
            <a:noFill/>
            <a:miter lim="800000"/>
            <a:headEnd/>
            <a:tailEnd/>
          </a:ln>
          <a:effectLst/>
        </p:spPr>
        <p:txBody>
          <a:bodyPr lIns="85725" tIns="42863" rIns="85725" bIns="42863">
            <a:spAutoFit/>
          </a:bodyPr>
          <a:lstStyle/>
          <a:p>
            <a:pPr defTabSz="4115098">
              <a:spcBef>
                <a:spcPct val="50000"/>
              </a:spcBef>
            </a:pPr>
            <a:r>
              <a:rPr lang="en-US" sz="5100" b="1" dirty="0"/>
              <a:t>Introduction</a:t>
            </a:r>
          </a:p>
        </p:txBody>
      </p:sp>
      <p:sp>
        <p:nvSpPr>
          <p:cNvPr id="2091" name="Text Box 43"/>
          <p:cNvSpPr txBox="1">
            <a:spLocks noChangeArrowheads="1"/>
          </p:cNvSpPr>
          <p:nvPr/>
        </p:nvSpPr>
        <p:spPr bwMode="auto">
          <a:xfrm>
            <a:off x="18052256" y="8615140"/>
            <a:ext cx="6450806" cy="871393"/>
          </a:xfrm>
          <a:prstGeom prst="rect">
            <a:avLst/>
          </a:prstGeom>
          <a:noFill/>
          <a:ln w="9525">
            <a:noFill/>
            <a:miter lim="800000"/>
            <a:headEnd/>
            <a:tailEnd/>
          </a:ln>
          <a:effectLst/>
        </p:spPr>
        <p:txBody>
          <a:bodyPr lIns="85725" tIns="42863" rIns="85725" bIns="42863">
            <a:spAutoFit/>
          </a:bodyPr>
          <a:lstStyle/>
          <a:p>
            <a:pPr defTabSz="4115098">
              <a:spcBef>
                <a:spcPct val="50000"/>
              </a:spcBef>
            </a:pPr>
            <a:r>
              <a:rPr lang="en-US" sz="5100" b="1" dirty="0"/>
              <a:t>Results</a:t>
            </a:r>
          </a:p>
        </p:txBody>
      </p:sp>
      <p:pic>
        <p:nvPicPr>
          <p:cNvPr id="22" name="Picture 3"/>
          <p:cNvPicPr>
            <a:picLocks noChangeAspect="1" noChangeArrowheads="1"/>
          </p:cNvPicPr>
          <p:nvPr/>
        </p:nvPicPr>
        <p:blipFill>
          <a:blip r:embed="rId3"/>
          <a:srcRect/>
          <a:stretch>
            <a:fillRect/>
          </a:stretch>
        </p:blipFill>
        <p:spPr bwMode="auto">
          <a:xfrm>
            <a:off x="678507" y="874846"/>
            <a:ext cx="2346960" cy="1980248"/>
          </a:xfrm>
          <a:prstGeom prst="rect">
            <a:avLst/>
          </a:prstGeom>
          <a:noFill/>
          <a:ln w="9525">
            <a:noFill/>
            <a:miter lim="800000"/>
            <a:headEnd/>
            <a:tailEnd/>
          </a:ln>
          <a:effectLst/>
        </p:spPr>
      </p:pic>
      <p:pic>
        <p:nvPicPr>
          <p:cNvPr id="23" name="Picture 2"/>
          <p:cNvPicPr>
            <a:picLocks noChangeAspect="1" noChangeArrowheads="1"/>
          </p:cNvPicPr>
          <p:nvPr/>
        </p:nvPicPr>
        <p:blipFill>
          <a:blip r:embed="rId4"/>
          <a:srcRect/>
          <a:stretch>
            <a:fillRect/>
          </a:stretch>
        </p:blipFill>
        <p:spPr bwMode="auto">
          <a:xfrm>
            <a:off x="25546050" y="813852"/>
            <a:ext cx="2534126" cy="2486561"/>
          </a:xfrm>
          <a:prstGeom prst="rect">
            <a:avLst/>
          </a:prstGeom>
          <a:noFill/>
          <a:ln w="9525">
            <a:noFill/>
            <a:miter lim="800000"/>
            <a:headEnd/>
            <a:tailEnd/>
          </a:ln>
          <a:effectLst/>
        </p:spPr>
      </p:pic>
      <p:pic>
        <p:nvPicPr>
          <p:cNvPr id="24" name="Picture 12"/>
          <p:cNvPicPr>
            <a:picLocks noChangeAspect="1" noChangeArrowheads="1"/>
          </p:cNvPicPr>
          <p:nvPr/>
        </p:nvPicPr>
        <p:blipFill>
          <a:blip r:embed="rId5"/>
          <a:srcRect/>
          <a:stretch>
            <a:fillRect/>
          </a:stretch>
        </p:blipFill>
        <p:spPr bwMode="auto">
          <a:xfrm>
            <a:off x="1362669" y="15310494"/>
            <a:ext cx="6971706" cy="5566345"/>
          </a:xfrm>
          <a:prstGeom prst="rect">
            <a:avLst/>
          </a:prstGeom>
          <a:noFill/>
          <a:ln w="9525">
            <a:noFill/>
            <a:miter lim="800000"/>
            <a:headEnd/>
            <a:tailEnd/>
          </a:ln>
        </p:spPr>
      </p:pic>
      <p:sp>
        <p:nvSpPr>
          <p:cNvPr id="25" name="Rectangle 15"/>
          <p:cNvSpPr>
            <a:spLocks noChangeArrowheads="1"/>
          </p:cNvSpPr>
          <p:nvPr/>
        </p:nvSpPr>
        <p:spPr bwMode="auto">
          <a:xfrm>
            <a:off x="5464726" y="15226903"/>
            <a:ext cx="658835" cy="348173"/>
          </a:xfrm>
          <a:prstGeom prst="rect">
            <a:avLst/>
          </a:prstGeom>
          <a:noFill/>
          <a:ln w="9525">
            <a:noFill/>
            <a:miter lim="800000"/>
            <a:headEnd/>
            <a:tailEnd/>
          </a:ln>
        </p:spPr>
        <p:txBody>
          <a:bodyPr wrap="none" lIns="85725" tIns="42863" rIns="85725" bIns="42863">
            <a:spAutoFit/>
          </a:bodyPr>
          <a:lstStyle/>
          <a:p>
            <a:r>
              <a:rPr lang="en-US" altLang="zh-CN" sz="1700" dirty="0">
                <a:solidFill>
                  <a:srgbClr val="FF0000"/>
                </a:solidFill>
              </a:rPr>
              <a:t>QPO</a:t>
            </a:r>
          </a:p>
        </p:txBody>
      </p:sp>
      <p:sp>
        <p:nvSpPr>
          <p:cNvPr id="26" name="Line 17"/>
          <p:cNvSpPr>
            <a:spLocks noChangeShapeType="1"/>
          </p:cNvSpPr>
          <p:nvPr/>
        </p:nvSpPr>
        <p:spPr bwMode="auto">
          <a:xfrm flipH="1">
            <a:off x="4413062" y="15583198"/>
            <a:ext cx="1170969" cy="450046"/>
          </a:xfrm>
          <a:prstGeom prst="line">
            <a:avLst/>
          </a:prstGeom>
          <a:noFill/>
          <a:ln w="9525">
            <a:solidFill>
              <a:srgbClr val="FF0000"/>
            </a:solidFill>
            <a:round/>
            <a:headEnd/>
            <a:tailEnd type="triangle" w="med" len="med"/>
          </a:ln>
        </p:spPr>
        <p:txBody>
          <a:bodyPr lIns="85725" tIns="42863" rIns="85725" bIns="42863"/>
          <a:lstStyle/>
          <a:p>
            <a:endParaRPr lang="zh-CN" altLang="en-US"/>
          </a:p>
        </p:txBody>
      </p:sp>
      <p:sp>
        <p:nvSpPr>
          <p:cNvPr id="27" name="Line 18"/>
          <p:cNvSpPr>
            <a:spLocks noChangeShapeType="1"/>
          </p:cNvSpPr>
          <p:nvPr/>
        </p:nvSpPr>
        <p:spPr bwMode="auto">
          <a:xfrm flipH="1">
            <a:off x="4867288" y="15601951"/>
            <a:ext cx="700074" cy="1036059"/>
          </a:xfrm>
          <a:prstGeom prst="line">
            <a:avLst/>
          </a:prstGeom>
          <a:noFill/>
          <a:ln w="9525">
            <a:solidFill>
              <a:srgbClr val="FF0000"/>
            </a:solidFill>
            <a:round/>
            <a:headEnd/>
            <a:tailEnd type="triangle" w="med" len="med"/>
          </a:ln>
        </p:spPr>
        <p:txBody>
          <a:bodyPr lIns="85725" tIns="42863" rIns="85725" bIns="42863"/>
          <a:lstStyle/>
          <a:p>
            <a:endParaRPr lang="zh-CN" altLang="en-US"/>
          </a:p>
        </p:txBody>
      </p:sp>
      <p:pic>
        <p:nvPicPr>
          <p:cNvPr id="28" name="Picture 7"/>
          <p:cNvPicPr>
            <a:picLocks noChangeAspect="1" noChangeArrowheads="1"/>
          </p:cNvPicPr>
          <p:nvPr/>
        </p:nvPicPr>
        <p:blipFill>
          <a:blip r:embed="rId6"/>
          <a:srcRect/>
          <a:stretch>
            <a:fillRect/>
          </a:stretch>
        </p:blipFill>
        <p:spPr bwMode="auto">
          <a:xfrm>
            <a:off x="9859567" y="15308155"/>
            <a:ext cx="2158602" cy="5139922"/>
          </a:xfrm>
          <a:prstGeom prst="rect">
            <a:avLst/>
          </a:prstGeom>
          <a:noFill/>
          <a:ln w="9525">
            <a:noFill/>
            <a:miter lim="800000"/>
            <a:headEnd/>
            <a:tailEnd/>
          </a:ln>
        </p:spPr>
      </p:pic>
      <p:grpSp>
        <p:nvGrpSpPr>
          <p:cNvPr id="30" name="Group 9"/>
          <p:cNvGrpSpPr>
            <a:grpSpLocks/>
          </p:cNvGrpSpPr>
          <p:nvPr/>
        </p:nvGrpSpPr>
        <p:grpSpPr bwMode="auto">
          <a:xfrm>
            <a:off x="1501438" y="24801850"/>
            <a:ext cx="4709338" cy="3909237"/>
            <a:chOff x="40766" y="0"/>
            <a:chExt cx="3745446" cy="2994786"/>
          </a:xfrm>
        </p:grpSpPr>
        <p:pic>
          <p:nvPicPr>
            <p:cNvPr id="31" name="Picture 3"/>
            <p:cNvPicPr>
              <a:picLocks noChangeAspect="1" noChangeArrowheads="1"/>
            </p:cNvPicPr>
            <p:nvPr/>
          </p:nvPicPr>
          <p:blipFill>
            <a:blip r:embed="rId7"/>
            <a:srcRect/>
            <a:stretch>
              <a:fillRect/>
            </a:stretch>
          </p:blipFill>
          <p:spPr bwMode="auto">
            <a:xfrm>
              <a:off x="428626" y="0"/>
              <a:ext cx="3357586" cy="2684364"/>
            </a:xfrm>
            <a:prstGeom prst="rect">
              <a:avLst/>
            </a:prstGeom>
            <a:noFill/>
            <a:ln w="9525">
              <a:noFill/>
              <a:miter lim="800000"/>
              <a:headEnd/>
              <a:tailEnd/>
            </a:ln>
          </p:spPr>
        </p:pic>
        <p:sp>
          <p:nvSpPr>
            <p:cNvPr id="32" name="Rectangle 5"/>
            <p:cNvSpPr>
              <a:spLocks noChangeArrowheads="1"/>
            </p:cNvSpPr>
            <p:nvPr/>
          </p:nvSpPr>
          <p:spPr bwMode="auto">
            <a:xfrm>
              <a:off x="785816" y="2747216"/>
              <a:ext cx="2214578" cy="247570"/>
            </a:xfrm>
            <a:prstGeom prst="rect">
              <a:avLst/>
            </a:prstGeom>
            <a:noFill/>
            <a:ln w="9525">
              <a:noFill/>
              <a:miter lim="800000"/>
              <a:headEnd/>
              <a:tailEnd/>
            </a:ln>
          </p:spPr>
          <p:txBody>
            <a:bodyPr>
              <a:spAutoFit/>
            </a:bodyPr>
            <a:lstStyle/>
            <a:p>
              <a:r>
                <a:rPr lang="en-US" altLang="zh-CN" sz="1500" dirty="0"/>
                <a:t>13-60 </a:t>
              </a:r>
              <a:r>
                <a:rPr lang="en-US" altLang="zh-CN" sz="1500" dirty="0" err="1"/>
                <a:t>keV</a:t>
              </a:r>
              <a:r>
                <a:rPr lang="en-US" altLang="zh-CN" sz="1500" dirty="0"/>
                <a:t> / 2-5 </a:t>
              </a:r>
              <a:r>
                <a:rPr lang="en-US" altLang="zh-CN" sz="1500" dirty="0" err="1"/>
                <a:t>keV</a:t>
              </a:r>
              <a:endParaRPr lang="zh-CN" altLang="en-US" sz="1500" dirty="0"/>
            </a:p>
          </p:txBody>
        </p:sp>
        <p:sp>
          <p:nvSpPr>
            <p:cNvPr id="33" name="Rectangle 5"/>
            <p:cNvSpPr>
              <a:spLocks noChangeArrowheads="1"/>
            </p:cNvSpPr>
            <p:nvPr/>
          </p:nvSpPr>
          <p:spPr bwMode="auto">
            <a:xfrm rot="16200000">
              <a:off x="-844048" y="1255963"/>
              <a:ext cx="2026649" cy="257021"/>
            </a:xfrm>
            <a:prstGeom prst="rect">
              <a:avLst/>
            </a:prstGeom>
            <a:noFill/>
            <a:ln w="9525">
              <a:noFill/>
              <a:miter lim="800000"/>
              <a:headEnd/>
              <a:tailEnd/>
            </a:ln>
          </p:spPr>
          <p:txBody>
            <a:bodyPr>
              <a:spAutoFit/>
            </a:bodyPr>
            <a:lstStyle/>
            <a:p>
              <a:r>
                <a:rPr lang="en-US" altLang="zh-CN" sz="1500" dirty="0"/>
                <a:t>5-13 </a:t>
              </a:r>
              <a:r>
                <a:rPr lang="en-US" altLang="zh-CN" sz="1500" dirty="0" err="1"/>
                <a:t>keV</a:t>
              </a:r>
              <a:r>
                <a:rPr lang="en-US" altLang="zh-CN" sz="1500" dirty="0"/>
                <a:t> / 2-5 </a:t>
              </a:r>
              <a:r>
                <a:rPr lang="en-US" altLang="zh-CN" sz="1500" dirty="0" err="1"/>
                <a:t>keV</a:t>
              </a:r>
              <a:endParaRPr lang="zh-CN" altLang="en-US" sz="1500" dirty="0"/>
            </a:p>
          </p:txBody>
        </p:sp>
      </p:grpSp>
      <p:pic>
        <p:nvPicPr>
          <p:cNvPr id="2050" name="Picture 2"/>
          <p:cNvPicPr>
            <a:picLocks noChangeAspect="1" noChangeArrowheads="1"/>
          </p:cNvPicPr>
          <p:nvPr/>
        </p:nvPicPr>
        <p:blipFill>
          <a:blip r:embed="rId8"/>
          <a:srcRect/>
          <a:stretch>
            <a:fillRect/>
          </a:stretch>
        </p:blipFill>
        <p:spPr bwMode="auto">
          <a:xfrm>
            <a:off x="7650125" y="24454782"/>
            <a:ext cx="5148142" cy="4616040"/>
          </a:xfrm>
          <a:prstGeom prst="rect">
            <a:avLst/>
          </a:prstGeom>
          <a:noFill/>
          <a:ln w="9525">
            <a:noFill/>
            <a:miter lim="800000"/>
            <a:headEnd/>
            <a:tailEnd/>
          </a:ln>
          <a:effectLst/>
        </p:spPr>
      </p:pic>
      <p:pic>
        <p:nvPicPr>
          <p:cNvPr id="36" name="Picture 4"/>
          <p:cNvPicPr>
            <a:picLocks noChangeAspect="1" noChangeArrowheads="1"/>
          </p:cNvPicPr>
          <p:nvPr/>
        </p:nvPicPr>
        <p:blipFill>
          <a:blip r:embed="rId9"/>
          <a:srcRect/>
          <a:stretch>
            <a:fillRect/>
          </a:stretch>
        </p:blipFill>
        <p:spPr bwMode="auto">
          <a:xfrm>
            <a:off x="1281808" y="33707323"/>
            <a:ext cx="5313165" cy="4500563"/>
          </a:xfrm>
          <a:prstGeom prst="rect">
            <a:avLst/>
          </a:prstGeom>
          <a:noFill/>
          <a:ln w="9525">
            <a:noFill/>
            <a:miter lim="800000"/>
            <a:headEnd/>
            <a:tailEnd/>
          </a:ln>
        </p:spPr>
      </p:pic>
      <p:pic>
        <p:nvPicPr>
          <p:cNvPr id="38" name="Picture 3"/>
          <p:cNvPicPr>
            <a:picLocks noChangeAspect="1" noChangeArrowheads="1"/>
          </p:cNvPicPr>
          <p:nvPr/>
        </p:nvPicPr>
        <p:blipFill>
          <a:blip r:embed="rId10"/>
          <a:srcRect/>
          <a:stretch>
            <a:fillRect/>
          </a:stretch>
        </p:blipFill>
        <p:spPr bwMode="auto">
          <a:xfrm>
            <a:off x="7750968" y="33727343"/>
            <a:ext cx="5190758" cy="4171145"/>
          </a:xfrm>
          <a:prstGeom prst="rect">
            <a:avLst/>
          </a:prstGeom>
          <a:noFill/>
          <a:ln w="9525">
            <a:noFill/>
            <a:miter lim="800000"/>
            <a:headEnd/>
            <a:tailEnd/>
          </a:ln>
        </p:spPr>
      </p:pic>
      <p:pic>
        <p:nvPicPr>
          <p:cNvPr id="39" name="Picture 3"/>
          <p:cNvPicPr>
            <a:picLocks noChangeAspect="1" noChangeArrowheads="1"/>
          </p:cNvPicPr>
          <p:nvPr/>
        </p:nvPicPr>
        <p:blipFill>
          <a:blip r:embed="rId11"/>
          <a:srcRect/>
          <a:stretch>
            <a:fillRect/>
          </a:stretch>
        </p:blipFill>
        <p:spPr bwMode="auto">
          <a:xfrm>
            <a:off x="16780670" y="16774321"/>
            <a:ext cx="3400425" cy="5533419"/>
          </a:xfrm>
          <a:prstGeom prst="rect">
            <a:avLst/>
          </a:prstGeom>
          <a:noFill/>
          <a:ln w="9525">
            <a:noFill/>
            <a:miter lim="800000"/>
            <a:headEnd/>
            <a:tailEnd/>
          </a:ln>
        </p:spPr>
      </p:pic>
      <p:pic>
        <p:nvPicPr>
          <p:cNvPr id="40" name="Picture 2"/>
          <p:cNvPicPr>
            <a:picLocks noChangeAspect="1" noChangeArrowheads="1"/>
          </p:cNvPicPr>
          <p:nvPr/>
        </p:nvPicPr>
        <p:blipFill>
          <a:blip r:embed="rId12"/>
          <a:srcRect/>
          <a:stretch>
            <a:fillRect/>
          </a:stretch>
        </p:blipFill>
        <p:spPr bwMode="auto">
          <a:xfrm>
            <a:off x="22169981" y="19166173"/>
            <a:ext cx="4995796" cy="2534753"/>
          </a:xfrm>
          <a:prstGeom prst="rect">
            <a:avLst/>
          </a:prstGeom>
          <a:noFill/>
          <a:ln w="9525">
            <a:noFill/>
            <a:miter lim="800000"/>
            <a:headEnd/>
            <a:tailEnd/>
          </a:ln>
        </p:spPr>
      </p:pic>
      <p:pic>
        <p:nvPicPr>
          <p:cNvPr id="41" name="Picture 8"/>
          <p:cNvPicPr>
            <a:picLocks noChangeAspect="1" noChangeArrowheads="1"/>
          </p:cNvPicPr>
          <p:nvPr/>
        </p:nvPicPr>
        <p:blipFill>
          <a:blip r:embed="rId13"/>
          <a:srcRect/>
          <a:stretch>
            <a:fillRect/>
          </a:stretch>
        </p:blipFill>
        <p:spPr bwMode="auto">
          <a:xfrm>
            <a:off x="16843772" y="30892612"/>
            <a:ext cx="3375422" cy="5505626"/>
          </a:xfrm>
          <a:prstGeom prst="rect">
            <a:avLst/>
          </a:prstGeom>
          <a:noFill/>
          <a:ln w="9525">
            <a:noFill/>
            <a:miter lim="800000"/>
            <a:headEnd/>
            <a:tailEnd/>
          </a:ln>
        </p:spPr>
      </p:pic>
      <p:pic>
        <p:nvPicPr>
          <p:cNvPr id="42" name="Picture 7"/>
          <p:cNvPicPr>
            <a:picLocks noChangeAspect="1" noChangeArrowheads="1"/>
          </p:cNvPicPr>
          <p:nvPr/>
        </p:nvPicPr>
        <p:blipFill>
          <a:blip r:embed="rId14"/>
          <a:srcRect/>
          <a:stretch>
            <a:fillRect/>
          </a:stretch>
        </p:blipFill>
        <p:spPr bwMode="auto">
          <a:xfrm>
            <a:off x="21979123" y="32119328"/>
            <a:ext cx="4760887" cy="3922677"/>
          </a:xfrm>
          <a:prstGeom prst="rect">
            <a:avLst/>
          </a:prstGeom>
          <a:noFill/>
          <a:ln w="9525">
            <a:noFill/>
            <a:miter lim="800000"/>
            <a:headEnd/>
            <a:tailEnd/>
          </a:ln>
        </p:spPr>
      </p:pic>
      <p:sp>
        <p:nvSpPr>
          <p:cNvPr id="34" name="矩形 33"/>
          <p:cNvSpPr/>
          <p:nvPr/>
        </p:nvSpPr>
        <p:spPr>
          <a:xfrm>
            <a:off x="2777826" y="20871975"/>
            <a:ext cx="3483069" cy="440506"/>
          </a:xfrm>
          <a:prstGeom prst="rect">
            <a:avLst/>
          </a:prstGeom>
        </p:spPr>
        <p:txBody>
          <a:bodyPr wrap="none" lIns="85725" tIns="42863" rIns="85725" bIns="42863">
            <a:spAutoFit/>
          </a:bodyPr>
          <a:lstStyle/>
          <a:p>
            <a:r>
              <a:rPr lang="en-US" altLang="zh-CN" sz="2300" dirty="0" smtClean="0">
                <a:latin typeface="Times New Roman" pitchFamily="18" charset="0"/>
              </a:rPr>
              <a:t>Fig. 1.  An example of QPO</a:t>
            </a:r>
            <a:endParaRPr lang="zh-CN" altLang="en-US" sz="2300" dirty="0"/>
          </a:p>
        </p:txBody>
      </p:sp>
      <p:sp>
        <p:nvSpPr>
          <p:cNvPr id="35" name="矩形 34"/>
          <p:cNvSpPr/>
          <p:nvPr/>
        </p:nvSpPr>
        <p:spPr>
          <a:xfrm>
            <a:off x="9061945" y="20590689"/>
            <a:ext cx="4469172" cy="809838"/>
          </a:xfrm>
          <a:prstGeom prst="rect">
            <a:avLst/>
          </a:prstGeom>
        </p:spPr>
        <p:txBody>
          <a:bodyPr wrap="none" lIns="85725" tIns="42863" rIns="85725" bIns="42863">
            <a:spAutoFit/>
          </a:bodyPr>
          <a:lstStyle/>
          <a:p>
            <a:r>
              <a:rPr lang="en-US" altLang="zh-CN" sz="2300" dirty="0" smtClean="0">
                <a:latin typeface="Times New Roman" pitchFamily="18" charset="0"/>
              </a:rPr>
              <a:t>Fig. 2.  Radio jet of GRS 1915+105 </a:t>
            </a:r>
          </a:p>
          <a:p>
            <a:r>
              <a:rPr lang="en-US" altLang="zh-CN" sz="2300" dirty="0" smtClean="0">
                <a:latin typeface="Times New Roman" pitchFamily="18" charset="0"/>
              </a:rPr>
              <a:t>(Mirabel &amp; Rodriguez 1994)</a:t>
            </a:r>
            <a:endParaRPr lang="zh-CN" altLang="en-US" sz="2300" dirty="0"/>
          </a:p>
        </p:txBody>
      </p:sp>
      <p:sp>
        <p:nvSpPr>
          <p:cNvPr id="43" name="矩形 42"/>
          <p:cNvSpPr/>
          <p:nvPr/>
        </p:nvSpPr>
        <p:spPr>
          <a:xfrm>
            <a:off x="2077738" y="29179262"/>
            <a:ext cx="3176639" cy="809838"/>
          </a:xfrm>
          <a:prstGeom prst="rect">
            <a:avLst/>
          </a:prstGeom>
        </p:spPr>
        <p:txBody>
          <a:bodyPr wrap="none" lIns="85725" tIns="42863" rIns="85725" bIns="42863">
            <a:spAutoFit/>
          </a:bodyPr>
          <a:lstStyle/>
          <a:p>
            <a:r>
              <a:rPr lang="en-US" altLang="zh-CN" sz="2300" dirty="0" smtClean="0">
                <a:latin typeface="Times New Roman" pitchFamily="18" charset="0"/>
              </a:rPr>
              <a:t>Fig. 3.  Three basic states</a:t>
            </a:r>
          </a:p>
          <a:p>
            <a:r>
              <a:rPr lang="en-US" altLang="zh-CN" sz="2300" dirty="0" smtClean="0">
                <a:latin typeface="Times New Roman" pitchFamily="18" charset="0"/>
              </a:rPr>
              <a:t>(</a:t>
            </a:r>
            <a:r>
              <a:rPr lang="en-US" altLang="zh-CN" sz="2300" dirty="0" err="1" smtClean="0">
                <a:latin typeface="Times New Roman" pitchFamily="18" charset="0"/>
              </a:rPr>
              <a:t>Belloni</a:t>
            </a:r>
            <a:r>
              <a:rPr lang="en-US" altLang="zh-CN" sz="2300" dirty="0" smtClean="0">
                <a:latin typeface="Times New Roman" pitchFamily="18" charset="0"/>
              </a:rPr>
              <a:t> et al. 2000)</a:t>
            </a:r>
            <a:endParaRPr lang="zh-CN" altLang="en-US" sz="2300" dirty="0"/>
          </a:p>
        </p:txBody>
      </p:sp>
      <p:sp>
        <p:nvSpPr>
          <p:cNvPr id="44" name="矩形 43"/>
          <p:cNvSpPr/>
          <p:nvPr/>
        </p:nvSpPr>
        <p:spPr>
          <a:xfrm>
            <a:off x="8878588" y="29198015"/>
            <a:ext cx="2648162" cy="825227"/>
          </a:xfrm>
          <a:prstGeom prst="rect">
            <a:avLst/>
          </a:prstGeom>
        </p:spPr>
        <p:txBody>
          <a:bodyPr wrap="none" lIns="85725" tIns="42863" rIns="85725" bIns="42863">
            <a:spAutoFit/>
          </a:bodyPr>
          <a:lstStyle/>
          <a:p>
            <a:r>
              <a:rPr lang="en-US" altLang="zh-CN" sz="2300" dirty="0" smtClean="0">
                <a:latin typeface="Times New Roman" pitchFamily="18" charset="0"/>
              </a:rPr>
              <a:t>Fig. 4.  The </a:t>
            </a:r>
            <a:r>
              <a:rPr lang="en-US" altLang="zh-CN" sz="2300" dirty="0" smtClean="0">
                <a:latin typeface="Times New Roman" pitchFamily="18" charset="0"/>
                <a:sym typeface="Times New Roman" pitchFamily="18" charset="0"/>
              </a:rPr>
              <a:t>ρ</a:t>
            </a:r>
            <a:r>
              <a:rPr lang="en-US" altLang="zh-CN" sz="2300" dirty="0" smtClean="0">
                <a:latin typeface="Times New Roman" pitchFamily="18" charset="0"/>
              </a:rPr>
              <a:t> state</a:t>
            </a:r>
          </a:p>
          <a:p>
            <a:r>
              <a:rPr lang="en-US" altLang="zh-CN" sz="2300" dirty="0" smtClean="0">
                <a:latin typeface="Times New Roman" pitchFamily="18" charset="0"/>
              </a:rPr>
              <a:t>(</a:t>
            </a:r>
            <a:r>
              <a:rPr lang="en-US" altLang="zh-CN" sz="2300" dirty="0" err="1" smtClean="0">
                <a:latin typeface="Times New Roman" pitchFamily="18" charset="0"/>
              </a:rPr>
              <a:t>Belloni</a:t>
            </a:r>
            <a:r>
              <a:rPr lang="en-US" altLang="zh-CN" sz="2300" dirty="0" smtClean="0">
                <a:latin typeface="Times New Roman" pitchFamily="18" charset="0"/>
              </a:rPr>
              <a:t> et al. 2000)</a:t>
            </a:r>
            <a:endParaRPr lang="zh-CN" altLang="en-US" sz="2300" dirty="0"/>
          </a:p>
        </p:txBody>
      </p:sp>
      <p:sp>
        <p:nvSpPr>
          <p:cNvPr id="45" name="矩形 44"/>
          <p:cNvSpPr/>
          <p:nvPr/>
        </p:nvSpPr>
        <p:spPr>
          <a:xfrm>
            <a:off x="1777701" y="38255397"/>
            <a:ext cx="4736361" cy="825227"/>
          </a:xfrm>
          <a:prstGeom prst="rect">
            <a:avLst/>
          </a:prstGeom>
        </p:spPr>
        <p:txBody>
          <a:bodyPr wrap="none" lIns="85725" tIns="42863" rIns="85725" bIns="42863">
            <a:spAutoFit/>
          </a:bodyPr>
          <a:lstStyle/>
          <a:p>
            <a:r>
              <a:rPr lang="en-US" altLang="zh-CN" sz="2300" dirty="0" smtClean="0">
                <a:latin typeface="Times New Roman" pitchFamily="18" charset="0"/>
              </a:rPr>
              <a:t>Fig. 5.  The phase folded </a:t>
            </a:r>
            <a:r>
              <a:rPr lang="en-US" altLang="zh-CN" sz="2300" dirty="0" smtClean="0">
                <a:latin typeface="Times New Roman" pitchFamily="18" charset="0"/>
                <a:sym typeface="Times New Roman" pitchFamily="18" charset="0"/>
              </a:rPr>
              <a:t>ρ </a:t>
            </a:r>
            <a:r>
              <a:rPr lang="en-US" altLang="zh-CN" sz="2300" dirty="0" err="1" smtClean="0">
                <a:latin typeface="Times New Roman" pitchFamily="18" charset="0"/>
                <a:sym typeface="Times New Roman" pitchFamily="18" charset="0"/>
              </a:rPr>
              <a:t>lightcurve</a:t>
            </a:r>
            <a:r>
              <a:rPr lang="en-US" altLang="zh-CN" sz="2300" dirty="0" smtClean="0">
                <a:latin typeface="Times New Roman" pitchFamily="18" charset="0"/>
              </a:rPr>
              <a:t> </a:t>
            </a:r>
          </a:p>
          <a:p>
            <a:r>
              <a:rPr lang="en-US" altLang="zh-CN" sz="2300" dirty="0" smtClean="0">
                <a:latin typeface="Times New Roman" pitchFamily="18" charset="0"/>
              </a:rPr>
              <a:t>(</a:t>
            </a:r>
            <a:r>
              <a:rPr lang="en-US" altLang="zh-CN" sz="2300" dirty="0" err="1" smtClean="0">
                <a:latin typeface="Times New Roman" pitchFamily="18" charset="0"/>
              </a:rPr>
              <a:t>Neilsen</a:t>
            </a:r>
            <a:r>
              <a:rPr lang="en-US" altLang="zh-CN" sz="2300" dirty="0" smtClean="0">
                <a:latin typeface="Times New Roman" pitchFamily="18" charset="0"/>
              </a:rPr>
              <a:t> et al. 2011)</a:t>
            </a:r>
            <a:endParaRPr lang="zh-CN" altLang="en-US" sz="2300" dirty="0"/>
          </a:p>
        </p:txBody>
      </p:sp>
      <p:sp>
        <p:nvSpPr>
          <p:cNvPr id="46" name="矩形 45"/>
          <p:cNvSpPr/>
          <p:nvPr/>
        </p:nvSpPr>
        <p:spPr>
          <a:xfrm>
            <a:off x="7149801" y="38218190"/>
            <a:ext cx="6749733" cy="825227"/>
          </a:xfrm>
          <a:prstGeom prst="rect">
            <a:avLst/>
          </a:prstGeom>
        </p:spPr>
        <p:txBody>
          <a:bodyPr wrap="none" lIns="85725" tIns="42863" rIns="85725" bIns="42863">
            <a:spAutoFit/>
          </a:bodyPr>
          <a:lstStyle/>
          <a:p>
            <a:r>
              <a:rPr lang="en-US" altLang="zh-CN" sz="2300" dirty="0" smtClean="0">
                <a:latin typeface="Times New Roman" pitchFamily="18" charset="0"/>
              </a:rPr>
              <a:t>Fig. 6.  The spectral parameters as a function of </a:t>
            </a:r>
            <a:r>
              <a:rPr lang="en-US" altLang="zh-CN" sz="2300" dirty="0" smtClean="0">
                <a:latin typeface="Times New Roman" pitchFamily="18" charset="0"/>
                <a:sym typeface="Times New Roman" pitchFamily="18" charset="0"/>
              </a:rPr>
              <a:t>ρ cycle</a:t>
            </a:r>
            <a:endParaRPr lang="en-US" altLang="zh-CN" sz="2300" dirty="0" smtClean="0">
              <a:latin typeface="Times New Roman" pitchFamily="18" charset="0"/>
            </a:endParaRPr>
          </a:p>
          <a:p>
            <a:r>
              <a:rPr lang="en-US" altLang="zh-CN" sz="2300" dirty="0" smtClean="0">
                <a:latin typeface="Times New Roman" pitchFamily="18" charset="0"/>
              </a:rPr>
              <a:t>(</a:t>
            </a:r>
            <a:r>
              <a:rPr lang="en-US" altLang="zh-CN" sz="2300" dirty="0" err="1" smtClean="0">
                <a:latin typeface="Times New Roman" pitchFamily="18" charset="0"/>
              </a:rPr>
              <a:t>Neilsen</a:t>
            </a:r>
            <a:r>
              <a:rPr lang="en-US" altLang="zh-CN" sz="2300" dirty="0" smtClean="0">
                <a:latin typeface="Times New Roman" pitchFamily="18" charset="0"/>
              </a:rPr>
              <a:t> et al. 2011)</a:t>
            </a:r>
            <a:endParaRPr lang="zh-CN" altLang="en-US" sz="2300" dirty="0"/>
          </a:p>
        </p:txBody>
      </p:sp>
      <p:sp>
        <p:nvSpPr>
          <p:cNvPr id="47" name="矩形 46"/>
          <p:cNvSpPr/>
          <p:nvPr/>
        </p:nvSpPr>
        <p:spPr>
          <a:xfrm>
            <a:off x="15524657" y="22263220"/>
            <a:ext cx="6421118" cy="455895"/>
          </a:xfrm>
          <a:prstGeom prst="rect">
            <a:avLst/>
          </a:prstGeom>
        </p:spPr>
        <p:txBody>
          <a:bodyPr wrap="none" lIns="85725" tIns="42863" rIns="85725" bIns="42863">
            <a:spAutoFit/>
          </a:bodyPr>
          <a:lstStyle/>
          <a:p>
            <a:r>
              <a:rPr lang="en-US" altLang="zh-CN" sz="2300" dirty="0" smtClean="0">
                <a:latin typeface="Times New Roman" pitchFamily="18" charset="0"/>
              </a:rPr>
              <a:t>Fig. 7.  The QPO parameters as a function of </a:t>
            </a:r>
            <a:r>
              <a:rPr lang="en-US" altLang="zh-CN" sz="2300" dirty="0" smtClean="0">
                <a:latin typeface="Times New Roman" pitchFamily="18" charset="0"/>
                <a:sym typeface="Times New Roman" pitchFamily="18" charset="0"/>
              </a:rPr>
              <a:t>ρ cycle</a:t>
            </a:r>
            <a:endParaRPr lang="en-US" altLang="zh-CN" sz="2300" dirty="0" smtClean="0">
              <a:latin typeface="Times New Roman" pitchFamily="18" charset="0"/>
            </a:endParaRPr>
          </a:p>
        </p:txBody>
      </p:sp>
      <p:sp>
        <p:nvSpPr>
          <p:cNvPr id="48" name="矩形 47"/>
          <p:cNvSpPr/>
          <p:nvPr/>
        </p:nvSpPr>
        <p:spPr>
          <a:xfrm>
            <a:off x="22530294" y="21832809"/>
            <a:ext cx="4632166" cy="809838"/>
          </a:xfrm>
          <a:prstGeom prst="rect">
            <a:avLst/>
          </a:prstGeom>
        </p:spPr>
        <p:txBody>
          <a:bodyPr wrap="none" lIns="85725" tIns="42863" rIns="85725" bIns="42863">
            <a:spAutoFit/>
          </a:bodyPr>
          <a:lstStyle/>
          <a:p>
            <a:r>
              <a:rPr lang="en-US" altLang="zh-CN" sz="2300" dirty="0" smtClean="0">
                <a:latin typeface="Times New Roman" pitchFamily="18" charset="0"/>
              </a:rPr>
              <a:t>Fig. 8.  The tight correlation between </a:t>
            </a:r>
          </a:p>
          <a:p>
            <a:r>
              <a:rPr lang="en-US" altLang="zh-CN" sz="2300" dirty="0" smtClean="0">
                <a:latin typeface="Times New Roman" pitchFamily="18" charset="0"/>
              </a:rPr>
              <a:t>QPO frequency and spectral index</a:t>
            </a:r>
          </a:p>
        </p:txBody>
      </p:sp>
      <p:sp>
        <p:nvSpPr>
          <p:cNvPr id="49" name="矩形 48"/>
          <p:cNvSpPr/>
          <p:nvPr/>
        </p:nvSpPr>
        <p:spPr>
          <a:xfrm>
            <a:off x="16062819" y="36492677"/>
            <a:ext cx="5223674" cy="809838"/>
          </a:xfrm>
          <a:prstGeom prst="rect">
            <a:avLst/>
          </a:prstGeom>
        </p:spPr>
        <p:txBody>
          <a:bodyPr wrap="none" lIns="85725" tIns="42863" rIns="85725" bIns="42863">
            <a:spAutoFit/>
          </a:bodyPr>
          <a:lstStyle/>
          <a:p>
            <a:r>
              <a:rPr lang="en-US" altLang="zh-CN" sz="2300" dirty="0" smtClean="0">
                <a:latin typeface="Times New Roman" pitchFamily="18" charset="0"/>
              </a:rPr>
              <a:t>Fig. 9.  The QPO parameters as a function </a:t>
            </a:r>
          </a:p>
          <a:p>
            <a:r>
              <a:rPr lang="en-US" altLang="zh-CN" sz="2300" dirty="0" smtClean="0">
                <a:latin typeface="Times New Roman" pitchFamily="18" charset="0"/>
              </a:rPr>
              <a:t>of single peak </a:t>
            </a:r>
            <a:r>
              <a:rPr lang="en-US" altLang="zh-CN" sz="2300" dirty="0" smtClean="0">
                <a:latin typeface="Times New Roman" pitchFamily="18" charset="0"/>
                <a:sym typeface="Times New Roman" pitchFamily="18" charset="0"/>
              </a:rPr>
              <a:t>ρ cycle</a:t>
            </a:r>
            <a:endParaRPr lang="en-US" altLang="zh-CN" sz="2300" dirty="0" smtClean="0">
              <a:latin typeface="Times New Roman" pitchFamily="18" charset="0"/>
            </a:endParaRPr>
          </a:p>
        </p:txBody>
      </p:sp>
      <p:sp>
        <p:nvSpPr>
          <p:cNvPr id="50" name="矩形 49"/>
          <p:cNvSpPr/>
          <p:nvPr/>
        </p:nvSpPr>
        <p:spPr>
          <a:xfrm>
            <a:off x="21863544" y="36492677"/>
            <a:ext cx="5699765" cy="809838"/>
          </a:xfrm>
          <a:prstGeom prst="rect">
            <a:avLst/>
          </a:prstGeom>
        </p:spPr>
        <p:txBody>
          <a:bodyPr wrap="none" lIns="85725" tIns="42863" rIns="85725" bIns="42863">
            <a:spAutoFit/>
          </a:bodyPr>
          <a:lstStyle/>
          <a:p>
            <a:r>
              <a:rPr lang="en-US" altLang="zh-CN" sz="2300" dirty="0" smtClean="0">
                <a:latin typeface="Times New Roman" pitchFamily="18" charset="0"/>
              </a:rPr>
              <a:t>Fig. 10.  The spectral parameters as a function </a:t>
            </a:r>
          </a:p>
          <a:p>
            <a:r>
              <a:rPr lang="en-US" altLang="zh-CN" sz="2300" dirty="0" smtClean="0">
                <a:latin typeface="Times New Roman" pitchFamily="18" charset="0"/>
              </a:rPr>
              <a:t>of single peak </a:t>
            </a:r>
            <a:r>
              <a:rPr lang="en-US" altLang="zh-CN" sz="2300" dirty="0" smtClean="0">
                <a:latin typeface="Times New Roman" pitchFamily="18" charset="0"/>
                <a:sym typeface="Times New Roman" pitchFamily="18" charset="0"/>
              </a:rPr>
              <a:t>ρ cycle (</a:t>
            </a:r>
            <a:r>
              <a:rPr lang="en-US" altLang="zh-CN" sz="2300" dirty="0" err="1" smtClean="0">
                <a:latin typeface="Times New Roman" pitchFamily="18" charset="0"/>
              </a:rPr>
              <a:t>Neilsen</a:t>
            </a:r>
            <a:r>
              <a:rPr lang="en-US" altLang="zh-CN" sz="2300" dirty="0" smtClean="0">
                <a:latin typeface="Times New Roman" pitchFamily="18" charset="0"/>
              </a:rPr>
              <a:t> et al. 2012</a:t>
            </a:r>
            <a:r>
              <a:rPr lang="en-US" altLang="zh-CN" sz="2300" dirty="0" smtClean="0">
                <a:latin typeface="Times New Roman" pitchFamily="18" charset="0"/>
                <a:sym typeface="Times New Roman" pitchFamily="18" charset="0"/>
              </a:rPr>
              <a:t>)</a:t>
            </a:r>
            <a:endParaRPr lang="en-US" altLang="zh-CN" sz="2300" dirty="0" smtClean="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1356</Words>
  <Application>Microsoft Office PowerPoint</Application>
  <PresentationFormat>自定义</PresentationFormat>
  <Paragraphs>113</Paragraphs>
  <Slides>1</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3" baseType="lpstr">
      <vt:lpstr>Default Design</vt:lpstr>
      <vt:lpstr>CorelDRAW</vt:lpstr>
      <vt:lpstr>幻灯片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dc:creator>
  <dc:description>©MegaPrint Inc. 2009</dc:description>
  <cp:lastModifiedBy>unknown</cp:lastModifiedBy>
  <cp:revision>87</cp:revision>
  <dcterms:created xsi:type="dcterms:W3CDTF">2008-12-04T00:20:37Z</dcterms:created>
  <dcterms:modified xsi:type="dcterms:W3CDTF">2012-09-06T09:17:21Z</dcterms:modified>
  <cp:category>Research Poster</cp:category>
</cp:coreProperties>
</file>